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6"/>
  </p:notesMasterIdLst>
  <p:sldIdLst>
    <p:sldId id="264" r:id="rId5"/>
    <p:sldId id="336" r:id="rId6"/>
    <p:sldId id="313" r:id="rId7"/>
    <p:sldId id="337" r:id="rId8"/>
    <p:sldId id="314" r:id="rId9"/>
    <p:sldId id="338" r:id="rId10"/>
    <p:sldId id="318" r:id="rId11"/>
    <p:sldId id="320" r:id="rId12"/>
    <p:sldId id="339" r:id="rId13"/>
    <p:sldId id="315" r:id="rId14"/>
    <p:sldId id="321" r:id="rId15"/>
    <p:sldId id="340" r:id="rId16"/>
    <p:sldId id="316" r:id="rId17"/>
    <p:sldId id="341" r:id="rId18"/>
    <p:sldId id="317" r:id="rId19"/>
    <p:sldId id="342" r:id="rId20"/>
    <p:sldId id="319" r:id="rId21"/>
    <p:sldId id="343" r:id="rId22"/>
    <p:sldId id="322" r:id="rId23"/>
    <p:sldId id="334" r:id="rId24"/>
    <p:sldId id="323" r:id="rId25"/>
    <p:sldId id="324" r:id="rId26"/>
    <p:sldId id="325" r:id="rId27"/>
    <p:sldId id="326" r:id="rId28"/>
    <p:sldId id="327" r:id="rId29"/>
    <p:sldId id="335" r:id="rId30"/>
    <p:sldId id="348" r:id="rId31"/>
    <p:sldId id="349" r:id="rId32"/>
    <p:sldId id="350" r:id="rId33"/>
    <p:sldId id="351" r:id="rId34"/>
    <p:sldId id="352" r:id="rId35"/>
    <p:sldId id="353" r:id="rId36"/>
    <p:sldId id="347" r:id="rId37"/>
    <p:sldId id="328" r:id="rId38"/>
    <p:sldId id="329" r:id="rId39"/>
    <p:sldId id="330" r:id="rId40"/>
    <p:sldId id="331" r:id="rId41"/>
    <p:sldId id="344" r:id="rId42"/>
    <p:sldId id="332" r:id="rId43"/>
    <p:sldId id="346" r:id="rId44"/>
    <p:sldId id="34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256" autoAdjust="0"/>
  </p:normalViewPr>
  <p:slideViewPr>
    <p:cSldViewPr snapToGrid="0">
      <p:cViewPr varScale="1">
        <p:scale>
          <a:sx n="73" d="100"/>
          <a:sy n="73" d="100"/>
        </p:scale>
        <p:origin x="903"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32.67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13.66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14.0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14.25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14.62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14.86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11 0,'-4'0,"-2"0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16.80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24.42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08.6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0,'0'4,"0"2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36.72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38.9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39.16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39.4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39.72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7:41.40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5,'0'-2,"0"0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7:45.24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7:19:12.72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5/9/2022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present here, I am Varun Bhattacharya, Reg no 20BIT0436 and my topic is IPL Match Predictor.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--Read through it--</a:t>
            </a:r>
          </a:p>
          <a:p>
            <a:endParaRPr lang="en-IN" dirty="0"/>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10</a:t>
            </a:fld>
            <a:endParaRPr lang="en-US" dirty="0"/>
          </a:p>
        </p:txBody>
      </p:sp>
    </p:spTree>
    <p:extLst>
      <p:ext uri="{BB962C8B-B14F-4D97-AF65-F5344CB8AC3E}">
        <p14:creationId xmlns:p14="http://schemas.microsoft.com/office/powerpoint/2010/main" val="3791493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--Read through it--</a:t>
            </a:r>
          </a:p>
          <a:p>
            <a:endParaRPr lang="en-IN" dirty="0"/>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11</a:t>
            </a:fld>
            <a:endParaRPr lang="en-US" dirty="0"/>
          </a:p>
        </p:txBody>
      </p:sp>
    </p:spTree>
    <p:extLst>
      <p:ext uri="{BB962C8B-B14F-4D97-AF65-F5344CB8AC3E}">
        <p14:creationId xmlns:p14="http://schemas.microsoft.com/office/powerpoint/2010/main" val="1877202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outline of the different webpage flow has been depicted in the next slide.</a:t>
            </a:r>
          </a:p>
        </p:txBody>
      </p:sp>
      <p:sp>
        <p:nvSpPr>
          <p:cNvPr id="4" name="Slide Number Placeholder 3"/>
          <p:cNvSpPr>
            <a:spLocks noGrp="1"/>
          </p:cNvSpPr>
          <p:nvPr>
            <p:ph type="sldNum" sz="quarter" idx="5"/>
          </p:nvPr>
        </p:nvSpPr>
        <p:spPr/>
        <p:txBody>
          <a:bodyPr/>
          <a:lstStyle/>
          <a:p>
            <a:fld id="{86456DE3-4E01-4AFD-AD42-42312842ED89}" type="slidenum">
              <a:rPr lang="en-US" smtClean="0"/>
              <a:t>12</a:t>
            </a:fld>
            <a:endParaRPr lang="en-US" dirty="0"/>
          </a:p>
        </p:txBody>
      </p:sp>
    </p:spTree>
    <p:extLst>
      <p:ext uri="{BB962C8B-B14F-4D97-AF65-F5344CB8AC3E}">
        <p14:creationId xmlns:p14="http://schemas.microsoft.com/office/powerpoint/2010/main" val="193346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--Explain if required--</a:t>
            </a:r>
          </a:p>
        </p:txBody>
      </p:sp>
      <p:sp>
        <p:nvSpPr>
          <p:cNvPr id="4" name="Slide Number Placeholder 3"/>
          <p:cNvSpPr>
            <a:spLocks noGrp="1"/>
          </p:cNvSpPr>
          <p:nvPr>
            <p:ph type="sldNum" sz="quarter" idx="5"/>
          </p:nvPr>
        </p:nvSpPr>
        <p:spPr/>
        <p:txBody>
          <a:bodyPr/>
          <a:lstStyle/>
          <a:p>
            <a:fld id="{86456DE3-4E01-4AFD-AD42-42312842ED89}" type="slidenum">
              <a:rPr lang="en-US" smtClean="0"/>
              <a:t>13</a:t>
            </a:fld>
            <a:endParaRPr lang="en-US" dirty="0"/>
          </a:p>
        </p:txBody>
      </p:sp>
    </p:spTree>
    <p:extLst>
      <p:ext uri="{BB962C8B-B14F-4D97-AF65-F5344CB8AC3E}">
        <p14:creationId xmlns:p14="http://schemas.microsoft.com/office/powerpoint/2010/main" val="4031040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ER Diagram has been depicted in the next slide.</a:t>
            </a:r>
          </a:p>
        </p:txBody>
      </p:sp>
      <p:sp>
        <p:nvSpPr>
          <p:cNvPr id="4" name="Slide Number Placeholder 3"/>
          <p:cNvSpPr>
            <a:spLocks noGrp="1"/>
          </p:cNvSpPr>
          <p:nvPr>
            <p:ph type="sldNum" sz="quarter" idx="5"/>
          </p:nvPr>
        </p:nvSpPr>
        <p:spPr/>
        <p:txBody>
          <a:bodyPr/>
          <a:lstStyle/>
          <a:p>
            <a:fld id="{86456DE3-4E01-4AFD-AD42-42312842ED89}" type="slidenum">
              <a:rPr lang="en-US" smtClean="0"/>
              <a:t>14</a:t>
            </a:fld>
            <a:endParaRPr lang="en-US" dirty="0"/>
          </a:p>
        </p:txBody>
      </p:sp>
    </p:spTree>
    <p:extLst>
      <p:ext uri="{BB962C8B-B14F-4D97-AF65-F5344CB8AC3E}">
        <p14:creationId xmlns:p14="http://schemas.microsoft.com/office/powerpoint/2010/main" val="1798709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--Explain if required--</a:t>
            </a:r>
          </a:p>
        </p:txBody>
      </p:sp>
      <p:sp>
        <p:nvSpPr>
          <p:cNvPr id="4" name="Slide Number Placeholder 3"/>
          <p:cNvSpPr>
            <a:spLocks noGrp="1"/>
          </p:cNvSpPr>
          <p:nvPr>
            <p:ph type="sldNum" sz="quarter" idx="5"/>
          </p:nvPr>
        </p:nvSpPr>
        <p:spPr/>
        <p:txBody>
          <a:bodyPr/>
          <a:lstStyle/>
          <a:p>
            <a:fld id="{86456DE3-4E01-4AFD-AD42-42312842ED89}" type="slidenum">
              <a:rPr lang="en-US" smtClean="0"/>
              <a:t>15</a:t>
            </a:fld>
            <a:endParaRPr lang="en-US" dirty="0"/>
          </a:p>
        </p:txBody>
      </p:sp>
    </p:spTree>
    <p:extLst>
      <p:ext uri="{BB962C8B-B14F-4D97-AF65-F5344CB8AC3E}">
        <p14:creationId xmlns:p14="http://schemas.microsoft.com/office/powerpoint/2010/main" val="3354336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outcome of this project is to predict the winning team based on the user selections and from previous history of data.</a:t>
            </a:r>
          </a:p>
        </p:txBody>
      </p:sp>
      <p:sp>
        <p:nvSpPr>
          <p:cNvPr id="4" name="Slide Number Placeholder 3"/>
          <p:cNvSpPr>
            <a:spLocks noGrp="1"/>
          </p:cNvSpPr>
          <p:nvPr>
            <p:ph type="sldNum" sz="quarter" idx="5"/>
          </p:nvPr>
        </p:nvSpPr>
        <p:spPr/>
        <p:txBody>
          <a:bodyPr/>
          <a:lstStyle/>
          <a:p>
            <a:fld id="{86456DE3-4E01-4AFD-AD42-42312842ED89}" type="slidenum">
              <a:rPr lang="en-US" smtClean="0"/>
              <a:t>16</a:t>
            </a:fld>
            <a:endParaRPr lang="en-US" dirty="0"/>
          </a:p>
        </p:txBody>
      </p:sp>
    </p:spTree>
    <p:extLst>
      <p:ext uri="{BB962C8B-B14F-4D97-AF65-F5344CB8AC3E}">
        <p14:creationId xmlns:p14="http://schemas.microsoft.com/office/powerpoint/2010/main" val="1626845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through it--</a:t>
            </a:r>
          </a:p>
        </p:txBody>
      </p:sp>
      <p:sp>
        <p:nvSpPr>
          <p:cNvPr id="4" name="Slide Number Placeholder 3"/>
          <p:cNvSpPr>
            <a:spLocks noGrp="1"/>
          </p:cNvSpPr>
          <p:nvPr>
            <p:ph type="sldNum" sz="quarter" idx="5"/>
          </p:nvPr>
        </p:nvSpPr>
        <p:spPr/>
        <p:txBody>
          <a:bodyPr/>
          <a:lstStyle/>
          <a:p>
            <a:fld id="{86456DE3-4E01-4AFD-AD42-42312842ED89}" type="slidenum">
              <a:rPr lang="en-US" smtClean="0"/>
              <a:t>17</a:t>
            </a:fld>
            <a:endParaRPr lang="en-US" dirty="0"/>
          </a:p>
        </p:txBody>
      </p:sp>
    </p:spTree>
    <p:extLst>
      <p:ext uri="{BB962C8B-B14F-4D97-AF65-F5344CB8AC3E}">
        <p14:creationId xmlns:p14="http://schemas.microsoft.com/office/powerpoint/2010/main" val="2978584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following predictor machine uses various different machine learning algorithms to predict the result with an accuracy rate of 99.34%.</a:t>
            </a:r>
          </a:p>
        </p:txBody>
      </p:sp>
      <p:sp>
        <p:nvSpPr>
          <p:cNvPr id="4" name="Slide Number Placeholder 3"/>
          <p:cNvSpPr>
            <a:spLocks noGrp="1"/>
          </p:cNvSpPr>
          <p:nvPr>
            <p:ph type="sldNum" sz="quarter" idx="5"/>
          </p:nvPr>
        </p:nvSpPr>
        <p:spPr/>
        <p:txBody>
          <a:bodyPr/>
          <a:lstStyle/>
          <a:p>
            <a:fld id="{86456DE3-4E01-4AFD-AD42-42312842ED89}" type="slidenum">
              <a:rPr lang="en-US" smtClean="0"/>
              <a:t>18</a:t>
            </a:fld>
            <a:endParaRPr lang="en-US" dirty="0"/>
          </a:p>
        </p:txBody>
      </p:sp>
    </p:spTree>
    <p:extLst>
      <p:ext uri="{BB962C8B-B14F-4D97-AF65-F5344CB8AC3E}">
        <p14:creationId xmlns:p14="http://schemas.microsoft.com/office/powerpoint/2010/main" val="994813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through it--</a:t>
            </a:r>
          </a:p>
        </p:txBody>
      </p:sp>
      <p:sp>
        <p:nvSpPr>
          <p:cNvPr id="4" name="Slide Number Placeholder 3"/>
          <p:cNvSpPr>
            <a:spLocks noGrp="1"/>
          </p:cNvSpPr>
          <p:nvPr>
            <p:ph type="sldNum" sz="quarter" idx="5"/>
          </p:nvPr>
        </p:nvSpPr>
        <p:spPr/>
        <p:txBody>
          <a:bodyPr/>
          <a:lstStyle/>
          <a:p>
            <a:fld id="{86456DE3-4E01-4AFD-AD42-42312842ED89}" type="slidenum">
              <a:rPr lang="en-US" smtClean="0"/>
              <a:t>19</a:t>
            </a:fld>
            <a:endParaRPr lang="en-US" dirty="0"/>
          </a:p>
        </p:txBody>
      </p:sp>
    </p:spTree>
    <p:extLst>
      <p:ext uri="{BB962C8B-B14F-4D97-AF65-F5344CB8AC3E}">
        <p14:creationId xmlns:p14="http://schemas.microsoft.com/office/powerpoint/2010/main" val="4200707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main idea behind the project is to give the user the predicted winner team before hand based on previous statistics so that they can put money on the correct team and hence can win from various different online sources like Dream11, Howzat, My11Circle, etc.</a:t>
            </a:r>
          </a:p>
        </p:txBody>
      </p:sp>
      <p:sp>
        <p:nvSpPr>
          <p:cNvPr id="4" name="Slide Number Placeholder 3"/>
          <p:cNvSpPr>
            <a:spLocks noGrp="1"/>
          </p:cNvSpPr>
          <p:nvPr>
            <p:ph type="sldNum" sz="quarter" idx="5"/>
          </p:nvPr>
        </p:nvSpPr>
        <p:spPr/>
        <p:txBody>
          <a:bodyPr/>
          <a:lstStyle/>
          <a:p>
            <a:fld id="{86456DE3-4E01-4AFD-AD42-42312842ED89}" type="slidenum">
              <a:rPr lang="en-US" smtClean="0"/>
              <a:t>2</a:t>
            </a:fld>
            <a:endParaRPr lang="en-US" dirty="0"/>
          </a:p>
        </p:txBody>
      </p:sp>
    </p:spTree>
    <p:extLst>
      <p:ext uri="{BB962C8B-B14F-4D97-AF65-F5344CB8AC3E}">
        <p14:creationId xmlns:p14="http://schemas.microsoft.com/office/powerpoint/2010/main" val="1889931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following are the screenshots of the UI taken.</a:t>
            </a:r>
          </a:p>
        </p:txBody>
      </p:sp>
      <p:sp>
        <p:nvSpPr>
          <p:cNvPr id="4" name="Slide Number Placeholder 3"/>
          <p:cNvSpPr>
            <a:spLocks noGrp="1"/>
          </p:cNvSpPr>
          <p:nvPr>
            <p:ph type="sldNum" sz="quarter" idx="5"/>
          </p:nvPr>
        </p:nvSpPr>
        <p:spPr/>
        <p:txBody>
          <a:bodyPr/>
          <a:lstStyle/>
          <a:p>
            <a:fld id="{86456DE3-4E01-4AFD-AD42-42312842ED89}" type="slidenum">
              <a:rPr lang="en-US" smtClean="0"/>
              <a:t>20</a:t>
            </a:fld>
            <a:endParaRPr lang="en-US" dirty="0"/>
          </a:p>
        </p:txBody>
      </p:sp>
    </p:spTree>
    <p:extLst>
      <p:ext uri="{BB962C8B-B14F-4D97-AF65-F5344CB8AC3E}">
        <p14:creationId xmlns:p14="http://schemas.microsoft.com/office/powerpoint/2010/main" val="3762532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--Show and next--</a:t>
            </a:r>
          </a:p>
        </p:txBody>
      </p:sp>
      <p:sp>
        <p:nvSpPr>
          <p:cNvPr id="4" name="Slide Number Placeholder 3"/>
          <p:cNvSpPr>
            <a:spLocks noGrp="1"/>
          </p:cNvSpPr>
          <p:nvPr>
            <p:ph type="sldNum" sz="quarter" idx="5"/>
          </p:nvPr>
        </p:nvSpPr>
        <p:spPr/>
        <p:txBody>
          <a:bodyPr/>
          <a:lstStyle/>
          <a:p>
            <a:fld id="{86456DE3-4E01-4AFD-AD42-42312842ED89}" type="slidenum">
              <a:rPr lang="en-US" smtClean="0"/>
              <a:t>21</a:t>
            </a:fld>
            <a:endParaRPr lang="en-US" dirty="0"/>
          </a:p>
        </p:txBody>
      </p:sp>
    </p:spTree>
    <p:extLst>
      <p:ext uri="{BB962C8B-B14F-4D97-AF65-F5344CB8AC3E}">
        <p14:creationId xmlns:p14="http://schemas.microsoft.com/office/powerpoint/2010/main" val="1410614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--Show and next--</a:t>
            </a:r>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22</a:t>
            </a:fld>
            <a:endParaRPr lang="en-US" dirty="0"/>
          </a:p>
        </p:txBody>
      </p:sp>
    </p:spTree>
    <p:extLst>
      <p:ext uri="{BB962C8B-B14F-4D97-AF65-F5344CB8AC3E}">
        <p14:creationId xmlns:p14="http://schemas.microsoft.com/office/powerpoint/2010/main" val="672220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--Show and next--</a:t>
            </a:r>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23</a:t>
            </a:fld>
            <a:endParaRPr lang="en-US" dirty="0"/>
          </a:p>
        </p:txBody>
      </p:sp>
    </p:spTree>
    <p:extLst>
      <p:ext uri="{BB962C8B-B14F-4D97-AF65-F5344CB8AC3E}">
        <p14:creationId xmlns:p14="http://schemas.microsoft.com/office/powerpoint/2010/main" val="3867613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--Show and next--</a:t>
            </a:r>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24</a:t>
            </a:fld>
            <a:endParaRPr lang="en-US" dirty="0"/>
          </a:p>
        </p:txBody>
      </p:sp>
    </p:spTree>
    <p:extLst>
      <p:ext uri="{BB962C8B-B14F-4D97-AF65-F5344CB8AC3E}">
        <p14:creationId xmlns:p14="http://schemas.microsoft.com/office/powerpoint/2010/main" val="1793913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--Show and next--</a:t>
            </a:r>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25</a:t>
            </a:fld>
            <a:endParaRPr lang="en-US" dirty="0"/>
          </a:p>
        </p:txBody>
      </p:sp>
    </p:spTree>
    <p:extLst>
      <p:ext uri="{BB962C8B-B14F-4D97-AF65-F5344CB8AC3E}">
        <p14:creationId xmlns:p14="http://schemas.microsoft.com/office/powerpoint/2010/main" val="2330737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designing of the database in PhpMyAdmin has been depicted below.</a:t>
            </a:r>
          </a:p>
        </p:txBody>
      </p:sp>
      <p:sp>
        <p:nvSpPr>
          <p:cNvPr id="4" name="Slide Number Placeholder 3"/>
          <p:cNvSpPr>
            <a:spLocks noGrp="1"/>
          </p:cNvSpPr>
          <p:nvPr>
            <p:ph type="sldNum" sz="quarter" idx="5"/>
          </p:nvPr>
        </p:nvSpPr>
        <p:spPr/>
        <p:txBody>
          <a:bodyPr/>
          <a:lstStyle/>
          <a:p>
            <a:fld id="{86456DE3-4E01-4AFD-AD42-42312842ED89}" type="slidenum">
              <a:rPr lang="en-US" smtClean="0"/>
              <a:t>26</a:t>
            </a:fld>
            <a:endParaRPr lang="en-US" dirty="0"/>
          </a:p>
        </p:txBody>
      </p:sp>
    </p:spTree>
    <p:extLst>
      <p:ext uri="{BB962C8B-B14F-4D97-AF65-F5344CB8AC3E}">
        <p14:creationId xmlns:p14="http://schemas.microsoft.com/office/powerpoint/2010/main" val="631715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through it--</a:t>
            </a:r>
          </a:p>
        </p:txBody>
      </p:sp>
      <p:sp>
        <p:nvSpPr>
          <p:cNvPr id="4" name="Slide Number Placeholder 3"/>
          <p:cNvSpPr>
            <a:spLocks noGrp="1"/>
          </p:cNvSpPr>
          <p:nvPr>
            <p:ph type="sldNum" sz="quarter" idx="5"/>
          </p:nvPr>
        </p:nvSpPr>
        <p:spPr/>
        <p:txBody>
          <a:bodyPr/>
          <a:lstStyle/>
          <a:p>
            <a:fld id="{86456DE3-4E01-4AFD-AD42-42312842ED89}" type="slidenum">
              <a:rPr lang="en-US" smtClean="0"/>
              <a:t>27</a:t>
            </a:fld>
            <a:endParaRPr lang="en-US" dirty="0"/>
          </a:p>
        </p:txBody>
      </p:sp>
    </p:spTree>
    <p:extLst>
      <p:ext uri="{BB962C8B-B14F-4D97-AF65-F5344CB8AC3E}">
        <p14:creationId xmlns:p14="http://schemas.microsoft.com/office/powerpoint/2010/main" val="644955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through it--</a:t>
            </a:r>
          </a:p>
        </p:txBody>
      </p:sp>
      <p:sp>
        <p:nvSpPr>
          <p:cNvPr id="4" name="Slide Number Placeholder 3"/>
          <p:cNvSpPr>
            <a:spLocks noGrp="1"/>
          </p:cNvSpPr>
          <p:nvPr>
            <p:ph type="sldNum" sz="quarter" idx="5"/>
          </p:nvPr>
        </p:nvSpPr>
        <p:spPr/>
        <p:txBody>
          <a:bodyPr/>
          <a:lstStyle/>
          <a:p>
            <a:fld id="{86456DE3-4E01-4AFD-AD42-42312842ED89}" type="slidenum">
              <a:rPr lang="en-US" smtClean="0"/>
              <a:t>28</a:t>
            </a:fld>
            <a:endParaRPr lang="en-US" dirty="0"/>
          </a:p>
        </p:txBody>
      </p:sp>
    </p:spTree>
    <p:extLst>
      <p:ext uri="{BB962C8B-B14F-4D97-AF65-F5344CB8AC3E}">
        <p14:creationId xmlns:p14="http://schemas.microsoft.com/office/powerpoint/2010/main" val="1700080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through it--</a:t>
            </a:r>
          </a:p>
        </p:txBody>
      </p:sp>
      <p:sp>
        <p:nvSpPr>
          <p:cNvPr id="4" name="Slide Number Placeholder 3"/>
          <p:cNvSpPr>
            <a:spLocks noGrp="1"/>
          </p:cNvSpPr>
          <p:nvPr>
            <p:ph type="sldNum" sz="quarter" idx="5"/>
          </p:nvPr>
        </p:nvSpPr>
        <p:spPr/>
        <p:txBody>
          <a:bodyPr/>
          <a:lstStyle/>
          <a:p>
            <a:fld id="{86456DE3-4E01-4AFD-AD42-42312842ED89}" type="slidenum">
              <a:rPr lang="en-US" smtClean="0"/>
              <a:t>29</a:t>
            </a:fld>
            <a:endParaRPr lang="en-US" dirty="0"/>
          </a:p>
        </p:txBody>
      </p:sp>
    </p:spTree>
    <p:extLst>
      <p:ext uri="{BB962C8B-B14F-4D97-AF65-F5344CB8AC3E}">
        <p14:creationId xmlns:p14="http://schemas.microsoft.com/office/powerpoint/2010/main" val="1435025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Consolas" panose="020B0609020204030204" pitchFamily="49" charset="0"/>
              </a:rPr>
              <a:t>As discussed earlier, the main objective of this project is to provide the users a probable and almost accurate winner for any upcoming Indian Premier League (IPL) cricket match by using different machine learning algorithms of their choice. </a:t>
            </a:r>
            <a:endParaRPr lang="en-IN" sz="1200" dirty="0">
              <a:latin typeface="Consolas" panose="020B0609020204030204" pitchFamily="49" charset="0"/>
            </a:endParaRPr>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3</a:t>
            </a:fld>
            <a:endParaRPr lang="en-US" dirty="0"/>
          </a:p>
        </p:txBody>
      </p:sp>
    </p:spTree>
    <p:extLst>
      <p:ext uri="{BB962C8B-B14F-4D97-AF65-F5344CB8AC3E}">
        <p14:creationId xmlns:p14="http://schemas.microsoft.com/office/powerpoint/2010/main" val="2868853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through it--</a:t>
            </a:r>
          </a:p>
        </p:txBody>
      </p:sp>
      <p:sp>
        <p:nvSpPr>
          <p:cNvPr id="4" name="Slide Number Placeholder 3"/>
          <p:cNvSpPr>
            <a:spLocks noGrp="1"/>
          </p:cNvSpPr>
          <p:nvPr>
            <p:ph type="sldNum" sz="quarter" idx="5"/>
          </p:nvPr>
        </p:nvSpPr>
        <p:spPr/>
        <p:txBody>
          <a:bodyPr/>
          <a:lstStyle/>
          <a:p>
            <a:fld id="{86456DE3-4E01-4AFD-AD42-42312842ED89}" type="slidenum">
              <a:rPr lang="en-US" smtClean="0"/>
              <a:t>30</a:t>
            </a:fld>
            <a:endParaRPr lang="en-US" dirty="0"/>
          </a:p>
        </p:txBody>
      </p:sp>
    </p:spTree>
    <p:extLst>
      <p:ext uri="{BB962C8B-B14F-4D97-AF65-F5344CB8AC3E}">
        <p14:creationId xmlns:p14="http://schemas.microsoft.com/office/powerpoint/2010/main" val="2432163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through it--</a:t>
            </a:r>
          </a:p>
        </p:txBody>
      </p:sp>
      <p:sp>
        <p:nvSpPr>
          <p:cNvPr id="4" name="Slide Number Placeholder 3"/>
          <p:cNvSpPr>
            <a:spLocks noGrp="1"/>
          </p:cNvSpPr>
          <p:nvPr>
            <p:ph type="sldNum" sz="quarter" idx="5"/>
          </p:nvPr>
        </p:nvSpPr>
        <p:spPr/>
        <p:txBody>
          <a:bodyPr/>
          <a:lstStyle/>
          <a:p>
            <a:fld id="{86456DE3-4E01-4AFD-AD42-42312842ED89}" type="slidenum">
              <a:rPr lang="en-US" smtClean="0"/>
              <a:t>31</a:t>
            </a:fld>
            <a:endParaRPr lang="en-US" dirty="0"/>
          </a:p>
        </p:txBody>
      </p:sp>
    </p:spTree>
    <p:extLst>
      <p:ext uri="{BB962C8B-B14F-4D97-AF65-F5344CB8AC3E}">
        <p14:creationId xmlns:p14="http://schemas.microsoft.com/office/powerpoint/2010/main" val="508785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through it--</a:t>
            </a:r>
          </a:p>
        </p:txBody>
      </p:sp>
      <p:sp>
        <p:nvSpPr>
          <p:cNvPr id="4" name="Slide Number Placeholder 3"/>
          <p:cNvSpPr>
            <a:spLocks noGrp="1"/>
          </p:cNvSpPr>
          <p:nvPr>
            <p:ph type="sldNum" sz="quarter" idx="5"/>
          </p:nvPr>
        </p:nvSpPr>
        <p:spPr/>
        <p:txBody>
          <a:bodyPr/>
          <a:lstStyle/>
          <a:p>
            <a:fld id="{86456DE3-4E01-4AFD-AD42-42312842ED89}" type="slidenum">
              <a:rPr lang="en-US" smtClean="0"/>
              <a:t>32</a:t>
            </a:fld>
            <a:endParaRPr lang="en-US" dirty="0"/>
          </a:p>
        </p:txBody>
      </p:sp>
    </p:spTree>
    <p:extLst>
      <p:ext uri="{BB962C8B-B14F-4D97-AF65-F5344CB8AC3E}">
        <p14:creationId xmlns:p14="http://schemas.microsoft.com/office/powerpoint/2010/main" val="55389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designing of the database in PhpMyAdmin has been depicted below.</a:t>
            </a:r>
          </a:p>
        </p:txBody>
      </p:sp>
      <p:sp>
        <p:nvSpPr>
          <p:cNvPr id="4" name="Slide Number Placeholder 3"/>
          <p:cNvSpPr>
            <a:spLocks noGrp="1"/>
          </p:cNvSpPr>
          <p:nvPr>
            <p:ph type="sldNum" sz="quarter" idx="5"/>
          </p:nvPr>
        </p:nvSpPr>
        <p:spPr/>
        <p:txBody>
          <a:bodyPr/>
          <a:lstStyle/>
          <a:p>
            <a:fld id="{86456DE3-4E01-4AFD-AD42-42312842ED89}" type="slidenum">
              <a:rPr lang="en-US" smtClean="0"/>
              <a:t>33</a:t>
            </a:fld>
            <a:endParaRPr lang="en-US" dirty="0"/>
          </a:p>
        </p:txBody>
      </p:sp>
    </p:spTree>
    <p:extLst>
      <p:ext uri="{BB962C8B-B14F-4D97-AF65-F5344CB8AC3E}">
        <p14:creationId xmlns:p14="http://schemas.microsoft.com/office/powerpoint/2010/main" val="1814481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--Show and next--</a:t>
            </a:r>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34</a:t>
            </a:fld>
            <a:endParaRPr lang="en-US" dirty="0"/>
          </a:p>
        </p:txBody>
      </p:sp>
    </p:spTree>
    <p:extLst>
      <p:ext uri="{BB962C8B-B14F-4D97-AF65-F5344CB8AC3E}">
        <p14:creationId xmlns:p14="http://schemas.microsoft.com/office/powerpoint/2010/main" val="1171350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--Show and next--</a:t>
            </a:r>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35</a:t>
            </a:fld>
            <a:endParaRPr lang="en-US" dirty="0"/>
          </a:p>
        </p:txBody>
      </p:sp>
    </p:spTree>
    <p:extLst>
      <p:ext uri="{BB962C8B-B14F-4D97-AF65-F5344CB8AC3E}">
        <p14:creationId xmlns:p14="http://schemas.microsoft.com/office/powerpoint/2010/main" val="2153003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--Show and next--</a:t>
            </a:r>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36</a:t>
            </a:fld>
            <a:endParaRPr lang="en-US" dirty="0"/>
          </a:p>
        </p:txBody>
      </p:sp>
    </p:spTree>
    <p:extLst>
      <p:ext uri="{BB962C8B-B14F-4D97-AF65-F5344CB8AC3E}">
        <p14:creationId xmlns:p14="http://schemas.microsoft.com/office/powerpoint/2010/main" val="1535252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--Show and next--</a:t>
            </a:r>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37</a:t>
            </a:fld>
            <a:endParaRPr lang="en-US" dirty="0"/>
          </a:p>
        </p:txBody>
      </p:sp>
    </p:spTree>
    <p:extLst>
      <p:ext uri="{BB962C8B-B14F-4D97-AF65-F5344CB8AC3E}">
        <p14:creationId xmlns:p14="http://schemas.microsoft.com/office/powerpoint/2010/main" val="3704104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is the introductory video built for the web application.</a:t>
            </a:r>
          </a:p>
        </p:txBody>
      </p:sp>
      <p:sp>
        <p:nvSpPr>
          <p:cNvPr id="4" name="Slide Number Placeholder 3"/>
          <p:cNvSpPr>
            <a:spLocks noGrp="1"/>
          </p:cNvSpPr>
          <p:nvPr>
            <p:ph type="sldNum" sz="quarter" idx="5"/>
          </p:nvPr>
        </p:nvSpPr>
        <p:spPr/>
        <p:txBody>
          <a:bodyPr/>
          <a:lstStyle/>
          <a:p>
            <a:fld id="{86456DE3-4E01-4AFD-AD42-42312842ED89}" type="slidenum">
              <a:rPr lang="en-US" smtClean="0"/>
              <a:t>38</a:t>
            </a:fld>
            <a:endParaRPr lang="en-US" dirty="0"/>
          </a:p>
        </p:txBody>
      </p:sp>
    </p:spTree>
    <p:extLst>
      <p:ext uri="{BB962C8B-B14F-4D97-AF65-F5344CB8AC3E}">
        <p14:creationId xmlns:p14="http://schemas.microsoft.com/office/powerpoint/2010/main" val="680935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--Show and next--</a:t>
            </a:r>
          </a:p>
        </p:txBody>
      </p:sp>
      <p:sp>
        <p:nvSpPr>
          <p:cNvPr id="4" name="Slide Number Placeholder 3"/>
          <p:cNvSpPr>
            <a:spLocks noGrp="1"/>
          </p:cNvSpPr>
          <p:nvPr>
            <p:ph type="sldNum" sz="quarter" idx="5"/>
          </p:nvPr>
        </p:nvSpPr>
        <p:spPr/>
        <p:txBody>
          <a:bodyPr/>
          <a:lstStyle/>
          <a:p>
            <a:fld id="{86456DE3-4E01-4AFD-AD42-42312842ED89}" type="slidenum">
              <a:rPr lang="en-US" smtClean="0"/>
              <a:t>39</a:t>
            </a:fld>
            <a:endParaRPr lang="en-US" dirty="0"/>
          </a:p>
        </p:txBody>
      </p:sp>
    </p:spTree>
    <p:extLst>
      <p:ext uri="{BB962C8B-B14F-4D97-AF65-F5344CB8AC3E}">
        <p14:creationId xmlns:p14="http://schemas.microsoft.com/office/powerpoint/2010/main" val="203921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following are the tech stack used to build this project.</a:t>
            </a:r>
          </a:p>
        </p:txBody>
      </p:sp>
      <p:sp>
        <p:nvSpPr>
          <p:cNvPr id="4" name="Slide Number Placeholder 3"/>
          <p:cNvSpPr>
            <a:spLocks noGrp="1"/>
          </p:cNvSpPr>
          <p:nvPr>
            <p:ph type="sldNum" sz="quarter" idx="5"/>
          </p:nvPr>
        </p:nvSpPr>
        <p:spPr/>
        <p:txBody>
          <a:bodyPr/>
          <a:lstStyle/>
          <a:p>
            <a:fld id="{86456DE3-4E01-4AFD-AD42-42312842ED89}" type="slidenum">
              <a:rPr lang="en-US" smtClean="0"/>
              <a:t>4</a:t>
            </a:fld>
            <a:endParaRPr lang="en-US" dirty="0"/>
          </a:p>
        </p:txBody>
      </p:sp>
    </p:spTree>
    <p:extLst>
      <p:ext uri="{BB962C8B-B14F-4D97-AF65-F5344CB8AC3E}">
        <p14:creationId xmlns:p14="http://schemas.microsoft.com/office/powerpoint/2010/main" val="4233152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Any Questions???</a:t>
            </a:r>
          </a:p>
        </p:txBody>
      </p:sp>
      <p:sp>
        <p:nvSpPr>
          <p:cNvPr id="4" name="Slide Number Placeholder 3"/>
          <p:cNvSpPr>
            <a:spLocks noGrp="1"/>
          </p:cNvSpPr>
          <p:nvPr>
            <p:ph type="sldNum" sz="quarter" idx="5"/>
          </p:nvPr>
        </p:nvSpPr>
        <p:spPr/>
        <p:txBody>
          <a:bodyPr/>
          <a:lstStyle/>
          <a:p>
            <a:fld id="{86456DE3-4E01-4AFD-AD42-42312842ED89}" type="slidenum">
              <a:rPr lang="en-US" smtClean="0"/>
              <a:t>40</a:t>
            </a:fld>
            <a:endParaRPr lang="en-US" dirty="0"/>
          </a:p>
        </p:txBody>
      </p:sp>
    </p:spTree>
    <p:extLst>
      <p:ext uri="{BB962C8B-B14F-4D97-AF65-F5344CB8AC3E}">
        <p14:creationId xmlns:p14="http://schemas.microsoft.com/office/powerpoint/2010/main" val="614432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That’s all from my side. Thank you.</a:t>
            </a:r>
          </a:p>
        </p:txBody>
      </p:sp>
      <p:sp>
        <p:nvSpPr>
          <p:cNvPr id="4" name="Slide Number Placeholder 3"/>
          <p:cNvSpPr>
            <a:spLocks noGrp="1"/>
          </p:cNvSpPr>
          <p:nvPr>
            <p:ph type="sldNum" sz="quarter" idx="5"/>
          </p:nvPr>
        </p:nvSpPr>
        <p:spPr/>
        <p:txBody>
          <a:bodyPr/>
          <a:lstStyle/>
          <a:p>
            <a:fld id="{86456DE3-4E01-4AFD-AD42-42312842ED89}" type="slidenum">
              <a:rPr lang="en-US" smtClean="0"/>
              <a:t>41</a:t>
            </a:fld>
            <a:endParaRPr lang="en-US" dirty="0"/>
          </a:p>
        </p:txBody>
      </p:sp>
    </p:spTree>
    <p:extLst>
      <p:ext uri="{BB962C8B-B14F-4D97-AF65-F5344CB8AC3E}">
        <p14:creationId xmlns:p14="http://schemas.microsoft.com/office/powerpoint/2010/main" val="1547679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through it--</a:t>
            </a:r>
          </a:p>
        </p:txBody>
      </p:sp>
      <p:sp>
        <p:nvSpPr>
          <p:cNvPr id="4" name="Slide Number Placeholder 3"/>
          <p:cNvSpPr>
            <a:spLocks noGrp="1"/>
          </p:cNvSpPr>
          <p:nvPr>
            <p:ph type="sldNum" sz="quarter" idx="5"/>
          </p:nvPr>
        </p:nvSpPr>
        <p:spPr/>
        <p:txBody>
          <a:bodyPr/>
          <a:lstStyle/>
          <a:p>
            <a:fld id="{86456DE3-4E01-4AFD-AD42-42312842ED89}" type="slidenum">
              <a:rPr lang="en-US" smtClean="0"/>
              <a:t>5</a:t>
            </a:fld>
            <a:endParaRPr lang="en-US" dirty="0"/>
          </a:p>
        </p:txBody>
      </p:sp>
    </p:spTree>
    <p:extLst>
      <p:ext uri="{BB962C8B-B14F-4D97-AF65-F5344CB8AC3E}">
        <p14:creationId xmlns:p14="http://schemas.microsoft.com/office/powerpoint/2010/main" val="220084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solidFill>
                  <a:srgbClr val="000000"/>
                </a:solidFill>
                <a:latin typeface="Calibri" panose="020F0502020204030204" pitchFamily="34" charset="0"/>
              </a:rPr>
              <a:t>i.) Cricket is one of the most liked, played, and encouraged sport in today’s time.</a:t>
            </a:r>
          </a:p>
          <a:p>
            <a:r>
              <a:rPr lang="en-US" sz="1200" b="0" i="0" u="none" strike="noStrike" baseline="0" dirty="0">
                <a:solidFill>
                  <a:srgbClr val="000000"/>
                </a:solidFill>
                <a:latin typeface="Calibri" panose="020F0502020204030204" pitchFamily="34" charset="0"/>
              </a:rPr>
              <a:t>ii.) With the increasing number of matches with time, the data related to cricket matches and the individual player are increasing rapidly. </a:t>
            </a:r>
          </a:p>
          <a:p>
            <a:r>
              <a:rPr lang="en-US" sz="1200" b="0" i="0" u="none" strike="noStrike" baseline="0" dirty="0">
                <a:solidFill>
                  <a:srgbClr val="000000"/>
                </a:solidFill>
                <a:latin typeface="Calibri" panose="020F0502020204030204" pitchFamily="34" charset="0"/>
              </a:rPr>
              <a:t>iii.) There aroused many different types of apps, where we select the probable winning team and get rewarded at the end.</a:t>
            </a:r>
          </a:p>
          <a:p>
            <a:r>
              <a:rPr lang="en-US" sz="1200" b="0" i="0" u="none" strike="noStrike" baseline="0" dirty="0">
                <a:solidFill>
                  <a:srgbClr val="000000"/>
                </a:solidFill>
                <a:latin typeface="Calibri" panose="020F0502020204030204" pitchFamily="34" charset="0"/>
              </a:rPr>
              <a:t>iv.) Putting all the previous data to use, by predicting the winning team based on previous statistics using machine learning models became the main motive to get the probable accurate answer for their inputs.</a:t>
            </a:r>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6</a:t>
            </a:fld>
            <a:endParaRPr lang="en-US" dirty="0"/>
          </a:p>
        </p:txBody>
      </p:sp>
    </p:spTree>
    <p:extLst>
      <p:ext uri="{BB962C8B-B14F-4D97-AF65-F5344CB8AC3E}">
        <p14:creationId xmlns:p14="http://schemas.microsoft.com/office/powerpoint/2010/main" val="1930664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--Read through it--</a:t>
            </a:r>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7</a:t>
            </a:fld>
            <a:endParaRPr lang="en-US" dirty="0"/>
          </a:p>
        </p:txBody>
      </p:sp>
    </p:spTree>
    <p:extLst>
      <p:ext uri="{BB962C8B-B14F-4D97-AF65-F5344CB8AC3E}">
        <p14:creationId xmlns:p14="http://schemas.microsoft.com/office/powerpoint/2010/main" val="1579891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--Read through it--</a:t>
            </a:r>
          </a:p>
          <a:p>
            <a:endParaRPr lang="en-IN" dirty="0"/>
          </a:p>
        </p:txBody>
      </p:sp>
      <p:sp>
        <p:nvSpPr>
          <p:cNvPr id="4" name="Slide Number Placeholder 3"/>
          <p:cNvSpPr>
            <a:spLocks noGrp="1"/>
          </p:cNvSpPr>
          <p:nvPr>
            <p:ph type="sldNum" sz="quarter" idx="5"/>
          </p:nvPr>
        </p:nvSpPr>
        <p:spPr/>
        <p:txBody>
          <a:bodyPr/>
          <a:lstStyle/>
          <a:p>
            <a:fld id="{86456DE3-4E01-4AFD-AD42-42312842ED89}" type="slidenum">
              <a:rPr lang="en-US" smtClean="0"/>
              <a:t>8</a:t>
            </a:fld>
            <a:endParaRPr lang="en-US" dirty="0"/>
          </a:p>
        </p:txBody>
      </p:sp>
    </p:spTree>
    <p:extLst>
      <p:ext uri="{BB962C8B-B14F-4D97-AF65-F5344CB8AC3E}">
        <p14:creationId xmlns:p14="http://schemas.microsoft.com/office/powerpoint/2010/main" val="47866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comes the main architecture of the project. </a:t>
            </a:r>
          </a:p>
          <a:p>
            <a:r>
              <a:rPr lang="en-IN" dirty="0"/>
              <a:t>i.) The following website uses five different webpages for getting the required information from the user and also gives the required details to the user.</a:t>
            </a:r>
          </a:p>
          <a:p>
            <a:r>
              <a:rPr lang="en-IN" dirty="0"/>
              <a:t>ii.) At first, if it is a new user, they have to sign up to get logged in to the system, else if it is a returning user, he/she can directly enter the website just by using their log-in credentials.</a:t>
            </a:r>
          </a:p>
          <a:p>
            <a:r>
              <a:rPr lang="en-IN" dirty="0"/>
              <a:t>iii.) Next, the user will be directed towards the dashboard where they can see the details on how to use the web application.</a:t>
            </a:r>
          </a:p>
          <a:p>
            <a:r>
              <a:rPr lang="en-IN" dirty="0"/>
              <a:t>iv.) The user will then be redirected to the selection page where they can select the teams and the algorithm they want to use for predicting the winning team.</a:t>
            </a:r>
          </a:p>
          <a:p>
            <a:r>
              <a:rPr lang="en-IN" dirty="0"/>
              <a:t>v.) Finally, we get the result based on the input stats given by the user.</a:t>
            </a:r>
          </a:p>
        </p:txBody>
      </p:sp>
      <p:sp>
        <p:nvSpPr>
          <p:cNvPr id="4" name="Slide Number Placeholder 3"/>
          <p:cNvSpPr>
            <a:spLocks noGrp="1"/>
          </p:cNvSpPr>
          <p:nvPr>
            <p:ph type="sldNum" sz="quarter" idx="5"/>
          </p:nvPr>
        </p:nvSpPr>
        <p:spPr/>
        <p:txBody>
          <a:bodyPr/>
          <a:lstStyle/>
          <a:p>
            <a:fld id="{86456DE3-4E01-4AFD-AD42-42312842ED89}" type="slidenum">
              <a:rPr lang="en-US" smtClean="0"/>
              <a:t>9</a:t>
            </a:fld>
            <a:endParaRPr lang="en-US" dirty="0"/>
          </a:p>
        </p:txBody>
      </p:sp>
    </p:spTree>
    <p:extLst>
      <p:ext uri="{BB962C8B-B14F-4D97-AF65-F5344CB8AC3E}">
        <p14:creationId xmlns:p14="http://schemas.microsoft.com/office/powerpoint/2010/main" val="121354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5/9/2022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5/9/2022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5/9/2022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5/9/2022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5/9/2022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png"/><Relationship Id="rId1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customXml" Target="../ink/ink12.xml"/><Relationship Id="rId18" Type="http://schemas.openxmlformats.org/officeDocument/2006/relationships/customXml" Target="../ink/ink15.xml"/><Relationship Id="rId3" Type="http://schemas.openxmlformats.org/officeDocument/2006/relationships/image" Target="../media/image10.png"/><Relationship Id="rId21" Type="http://schemas.openxmlformats.org/officeDocument/2006/relationships/image" Target="../media/image18.png"/><Relationship Id="rId7" Type="http://schemas.openxmlformats.org/officeDocument/2006/relationships/image" Target="../media/image12.png"/><Relationship Id="rId12" Type="http://schemas.openxmlformats.org/officeDocument/2006/relationships/customXml" Target="../ink/ink11.xml"/><Relationship Id="rId17"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customXml" Target="../ink/ink14.xml"/><Relationship Id="rId20"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customXml" Target="../ink/ink10.xml"/><Relationship Id="rId19" Type="http://schemas.openxmlformats.org/officeDocument/2006/relationships/image" Target="../media/image17.png"/><Relationship Id="rId4" Type="http://schemas.openxmlformats.org/officeDocument/2006/relationships/customXml" Target="../ink/ink7.xml"/><Relationship Id="rId9" Type="http://schemas.openxmlformats.org/officeDocument/2006/relationships/image" Target="../media/image13.png"/><Relationship Id="rId14" Type="http://schemas.openxmlformats.org/officeDocument/2006/relationships/customXml" Target="../ink/ink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447799" y="2091263"/>
            <a:ext cx="9296399" cy="1309318"/>
          </a:xfrm>
        </p:spPr>
        <p:txBody>
          <a:bodyPr>
            <a:normAutofit/>
          </a:bodyPr>
          <a:lstStyle/>
          <a:p>
            <a:r>
              <a:rPr lang="en-US" sz="6800" i="1" u="sng" dirty="0">
                <a:solidFill>
                  <a:schemeClr val="accent2">
                    <a:lumMod val="75000"/>
                  </a:schemeClr>
                </a:solidFill>
                <a:latin typeface="Consolas" panose="020B0609020204030204" pitchFamily="49" charset="0"/>
              </a:rPr>
              <a:t>IPL Match Predictor</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447799" y="3492594"/>
            <a:ext cx="9296399" cy="1953791"/>
          </a:xfrm>
        </p:spPr>
        <p:txBody>
          <a:bodyPr>
            <a:normAutofit/>
          </a:bodyPr>
          <a:lstStyle/>
          <a:p>
            <a:pPr algn="r">
              <a:spcAft>
                <a:spcPts val="600"/>
              </a:spcAft>
            </a:pPr>
            <a:endParaRPr lang="en-US" sz="1400" u="sng" dirty="0">
              <a:latin typeface="Consolas" panose="020B0609020204030204" pitchFamily="49" charset="0"/>
            </a:endParaRPr>
          </a:p>
          <a:p>
            <a:pPr algn="r">
              <a:spcAft>
                <a:spcPts val="600"/>
              </a:spcAft>
            </a:pPr>
            <a:endParaRPr lang="en-US" sz="1400" u="sng" dirty="0">
              <a:latin typeface="Consolas" panose="020B0609020204030204" pitchFamily="49" charset="0"/>
            </a:endParaRPr>
          </a:p>
          <a:p>
            <a:pPr algn="r">
              <a:spcAft>
                <a:spcPts val="600"/>
              </a:spcAft>
            </a:pPr>
            <a:endParaRPr lang="en-US" sz="1400" u="sng" dirty="0">
              <a:latin typeface="Consolas" panose="020B0609020204030204" pitchFamily="49" charset="0"/>
            </a:endParaRPr>
          </a:p>
          <a:p>
            <a:pPr algn="r">
              <a:spcAft>
                <a:spcPts val="600"/>
              </a:spcAft>
            </a:pPr>
            <a:r>
              <a:rPr lang="en-US" sz="1400" u="sng" dirty="0">
                <a:latin typeface="Consolas" panose="020B0609020204030204" pitchFamily="49" charset="0"/>
              </a:rPr>
              <a:t>Done By</a:t>
            </a:r>
            <a:r>
              <a:rPr lang="en-US" sz="1400" dirty="0">
                <a:latin typeface="Consolas" panose="020B0609020204030204" pitchFamily="49" charset="0"/>
              </a:rPr>
              <a:t>:</a:t>
            </a:r>
          </a:p>
          <a:p>
            <a:pPr algn="r">
              <a:spcAft>
                <a:spcPts val="600"/>
              </a:spcAft>
            </a:pPr>
            <a:r>
              <a:rPr lang="en-US" sz="1400" dirty="0">
                <a:latin typeface="Consolas" panose="020B0609020204030204" pitchFamily="49" charset="0"/>
              </a:rPr>
              <a:t>Varun Bhattacharya</a:t>
            </a: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Project Build</a:t>
            </a:r>
          </a:p>
        </p:txBody>
      </p:sp>
      <p:sp>
        <p:nvSpPr>
          <p:cNvPr id="3" name="Content Placeholder 2">
            <a:extLst>
              <a:ext uri="{FF2B5EF4-FFF2-40B4-BE49-F238E27FC236}">
                <a16:creationId xmlns:a16="http://schemas.microsoft.com/office/drawing/2014/main" id="{7049D0FC-16F7-40CE-879C-19F59234F995}"/>
              </a:ext>
            </a:extLst>
          </p:cNvPr>
          <p:cNvSpPr>
            <a:spLocks noGrp="1"/>
          </p:cNvSpPr>
          <p:nvPr>
            <p:ph idx="1"/>
          </p:nvPr>
        </p:nvSpPr>
        <p:spPr>
          <a:xfrm>
            <a:off x="371191" y="1783533"/>
            <a:ext cx="11452633" cy="4703275"/>
          </a:xfrm>
        </p:spPr>
        <p:txBody>
          <a:bodyPr>
            <a:noAutofit/>
          </a:bodyPr>
          <a:lstStyle/>
          <a:p>
            <a:pPr algn="l">
              <a:buFont typeface="Wingdings" panose="05000000000000000000" pitchFamily="2" charset="2"/>
              <a:buChar char="§"/>
            </a:pPr>
            <a:r>
              <a:rPr lang="en-US" sz="2600" b="0" i="0" u="none" strike="noStrike" baseline="0" dirty="0">
                <a:solidFill>
                  <a:srgbClr val="000000"/>
                </a:solidFill>
                <a:latin typeface="Calibri" panose="020F0502020204030204" pitchFamily="34" charset="0"/>
              </a:rPr>
              <a:t>The website build for this purpose utilizes five different webpages. </a:t>
            </a:r>
          </a:p>
          <a:p>
            <a:pPr algn="l">
              <a:buFont typeface="Wingdings" panose="05000000000000000000" pitchFamily="2" charset="2"/>
              <a:buChar char="§"/>
            </a:pPr>
            <a:r>
              <a:rPr lang="en-US" sz="2600" b="0" i="0" u="none" strike="noStrike" baseline="0" dirty="0">
                <a:solidFill>
                  <a:srgbClr val="000000"/>
                </a:solidFill>
                <a:latin typeface="Calibri" panose="020F0502020204030204" pitchFamily="34" charset="0"/>
              </a:rPr>
              <a:t>At first, the user have to log in to the website with their required credentials and if the user is not a past user and doesn’t have an account in the database system, the user first has to sign up to the web application and there they have to fill the required information for using the predictor machine. </a:t>
            </a:r>
          </a:p>
          <a:p>
            <a:pPr algn="l">
              <a:buFont typeface="Wingdings" panose="05000000000000000000" pitchFamily="2" charset="2"/>
              <a:buChar char="§"/>
            </a:pPr>
            <a:r>
              <a:rPr lang="en-US" sz="2600" b="0" i="0" u="none" strike="noStrike" baseline="0" dirty="0">
                <a:solidFill>
                  <a:srgbClr val="000000"/>
                </a:solidFill>
                <a:latin typeface="Calibri" panose="020F0502020204030204" pitchFamily="34" charset="0"/>
              </a:rPr>
              <a:t>Once, the user has made an account in the application, they will be redirected to the log in page again where they can log in with their username and password. </a:t>
            </a:r>
          </a:p>
          <a:p>
            <a:pPr algn="l">
              <a:buFont typeface="Wingdings" panose="05000000000000000000" pitchFamily="2" charset="2"/>
              <a:buChar char="§"/>
            </a:pPr>
            <a:r>
              <a:rPr lang="en-US" sz="2600" b="0" i="0" u="none" strike="noStrike" baseline="0" dirty="0">
                <a:solidFill>
                  <a:srgbClr val="000000"/>
                </a:solidFill>
                <a:latin typeface="Calibri" panose="020F0502020204030204" pitchFamily="34" charset="0"/>
              </a:rPr>
              <a:t>Once they do so, they will be redirected to the dashboard of the application where they can read the guidelines and can start predicting for upcoming cricket matches. </a:t>
            </a:r>
          </a:p>
        </p:txBody>
      </p:sp>
    </p:spTree>
    <p:extLst>
      <p:ext uri="{BB962C8B-B14F-4D97-AF65-F5344CB8AC3E}">
        <p14:creationId xmlns:p14="http://schemas.microsoft.com/office/powerpoint/2010/main" val="4047636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Project Build</a:t>
            </a:r>
          </a:p>
        </p:txBody>
      </p:sp>
      <p:sp>
        <p:nvSpPr>
          <p:cNvPr id="3" name="Content Placeholder 2">
            <a:extLst>
              <a:ext uri="{FF2B5EF4-FFF2-40B4-BE49-F238E27FC236}">
                <a16:creationId xmlns:a16="http://schemas.microsoft.com/office/drawing/2014/main" id="{7049D0FC-16F7-40CE-879C-19F59234F995}"/>
              </a:ext>
            </a:extLst>
          </p:cNvPr>
          <p:cNvSpPr>
            <a:spLocks noGrp="1"/>
          </p:cNvSpPr>
          <p:nvPr>
            <p:ph idx="1"/>
          </p:nvPr>
        </p:nvSpPr>
        <p:spPr>
          <a:xfrm>
            <a:off x="371191" y="1783533"/>
            <a:ext cx="11452633" cy="4703275"/>
          </a:xfrm>
        </p:spPr>
        <p:txBody>
          <a:bodyPr>
            <a:noAutofit/>
          </a:bodyPr>
          <a:lstStyle/>
          <a:p>
            <a:pPr algn="l">
              <a:buFont typeface="Wingdings" panose="05000000000000000000" pitchFamily="2" charset="2"/>
              <a:buChar char="§"/>
            </a:pPr>
            <a:r>
              <a:rPr lang="en-US" sz="2600" b="0" i="0" u="none" strike="noStrike" baseline="0" dirty="0">
                <a:solidFill>
                  <a:srgbClr val="000000"/>
                </a:solidFill>
                <a:latin typeface="Calibri" panose="020F0502020204030204" pitchFamily="34" charset="0"/>
              </a:rPr>
              <a:t>From here they will be prompted for giving some basic information for prediction such as the teams against which they will/are playing, the city in which the match is to be played/playing, toss winner and majorly the machine learning algorithm via which they want their prediction. </a:t>
            </a:r>
          </a:p>
          <a:p>
            <a:pPr algn="l">
              <a:buFont typeface="Wingdings" panose="05000000000000000000" pitchFamily="2" charset="2"/>
              <a:buChar char="§"/>
            </a:pPr>
            <a:r>
              <a:rPr lang="en-US" sz="2600" b="0" i="0" u="none" strike="noStrike" baseline="0" dirty="0">
                <a:solidFill>
                  <a:srgbClr val="000000"/>
                </a:solidFill>
                <a:latin typeface="Calibri" panose="020F0502020204030204" pitchFamily="34" charset="0"/>
              </a:rPr>
              <a:t>Given this information, when the user clicks on the submit button, they will be taken to the output page where the prediction result will be shown and will be given an option of returning back to the dashboard again for further predictions. </a:t>
            </a:r>
          </a:p>
          <a:p>
            <a:pPr algn="l">
              <a:buFont typeface="Wingdings" panose="05000000000000000000" pitchFamily="2" charset="2"/>
              <a:buChar char="§"/>
            </a:pPr>
            <a:r>
              <a:rPr lang="en-US" sz="2600" b="0" i="0" u="none" strike="noStrike" baseline="0" dirty="0">
                <a:solidFill>
                  <a:srgbClr val="000000"/>
                </a:solidFill>
                <a:latin typeface="Calibri" panose="020F0502020204030204" pitchFamily="34" charset="0"/>
              </a:rPr>
              <a:t>Below is a outline of how the webpages flow will look like. Also, the database design has also being portrayed below in the form of ER Diagram. </a:t>
            </a:r>
            <a:endParaRPr lang="en-IN" sz="2600" dirty="0">
              <a:latin typeface="Consolas" panose="020B0609020204030204" pitchFamily="49" charset="0"/>
            </a:endParaRPr>
          </a:p>
        </p:txBody>
      </p:sp>
    </p:spTree>
    <p:extLst>
      <p:ext uri="{BB962C8B-B14F-4D97-AF65-F5344CB8AC3E}">
        <p14:creationId xmlns:p14="http://schemas.microsoft.com/office/powerpoint/2010/main" val="70597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Webpage Flow</a:t>
            </a:r>
          </a:p>
        </p:txBody>
      </p:sp>
      <p:pic>
        <p:nvPicPr>
          <p:cNvPr id="6" name="Picture 5">
            <a:extLst>
              <a:ext uri="{FF2B5EF4-FFF2-40B4-BE49-F238E27FC236}">
                <a16:creationId xmlns:a16="http://schemas.microsoft.com/office/drawing/2014/main" id="{0095CAC9-CB73-4CEC-A27A-616CFED94EF9}"/>
              </a:ext>
            </a:extLst>
          </p:cNvPr>
          <p:cNvPicPr>
            <a:picLocks noChangeAspect="1"/>
          </p:cNvPicPr>
          <p:nvPr/>
        </p:nvPicPr>
        <p:blipFill>
          <a:blip r:embed="rId3"/>
          <a:stretch>
            <a:fillRect/>
          </a:stretch>
        </p:blipFill>
        <p:spPr>
          <a:xfrm>
            <a:off x="8751729" y="4478168"/>
            <a:ext cx="2823237" cy="1878736"/>
          </a:xfrm>
          <a:prstGeom prst="rect">
            <a:avLst/>
          </a:prstGeom>
        </p:spPr>
      </p:pic>
    </p:spTree>
    <p:extLst>
      <p:ext uri="{BB962C8B-B14F-4D97-AF65-F5344CB8AC3E}">
        <p14:creationId xmlns:p14="http://schemas.microsoft.com/office/powerpoint/2010/main" val="2045525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4700" u="sng" dirty="0">
                <a:solidFill>
                  <a:srgbClr val="002060"/>
                </a:solidFill>
                <a:latin typeface="Consolas" panose="020B0609020204030204" pitchFamily="49" charset="0"/>
              </a:rPr>
              <a:t>Outline of different webpages flow</a:t>
            </a:r>
          </a:p>
        </p:txBody>
      </p:sp>
      <p:pic>
        <p:nvPicPr>
          <p:cNvPr id="5" name="Content Placeholder 4">
            <a:extLst>
              <a:ext uri="{FF2B5EF4-FFF2-40B4-BE49-F238E27FC236}">
                <a16:creationId xmlns:a16="http://schemas.microsoft.com/office/drawing/2014/main" id="{56DD52FC-BB6B-43A7-9290-11D19DAC34A2}"/>
              </a:ext>
            </a:extLst>
          </p:cNvPr>
          <p:cNvPicPr>
            <a:picLocks noGrp="1" noChangeAspect="1"/>
          </p:cNvPicPr>
          <p:nvPr>
            <p:ph idx="1"/>
          </p:nvPr>
        </p:nvPicPr>
        <p:blipFill>
          <a:blip r:embed="rId3"/>
          <a:stretch>
            <a:fillRect/>
          </a:stretch>
        </p:blipFill>
        <p:spPr>
          <a:xfrm>
            <a:off x="2408223" y="1611516"/>
            <a:ext cx="7423840" cy="4875291"/>
          </a:xfrm>
        </p:spPr>
      </p:pic>
    </p:spTree>
    <p:extLst>
      <p:ext uri="{BB962C8B-B14F-4D97-AF65-F5344CB8AC3E}">
        <p14:creationId xmlns:p14="http://schemas.microsoft.com/office/powerpoint/2010/main" val="1156230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ER Diagram</a:t>
            </a:r>
          </a:p>
        </p:txBody>
      </p:sp>
      <p:pic>
        <p:nvPicPr>
          <p:cNvPr id="4" name="Picture 3">
            <a:extLst>
              <a:ext uri="{FF2B5EF4-FFF2-40B4-BE49-F238E27FC236}">
                <a16:creationId xmlns:a16="http://schemas.microsoft.com/office/drawing/2014/main" id="{3033A59B-9547-41A8-8F1C-8A012FEDCFD4}"/>
              </a:ext>
            </a:extLst>
          </p:cNvPr>
          <p:cNvPicPr>
            <a:picLocks noChangeAspect="1"/>
          </p:cNvPicPr>
          <p:nvPr/>
        </p:nvPicPr>
        <p:blipFill>
          <a:blip r:embed="rId3"/>
          <a:stretch>
            <a:fillRect/>
          </a:stretch>
        </p:blipFill>
        <p:spPr>
          <a:xfrm>
            <a:off x="8201992" y="4195149"/>
            <a:ext cx="3587160" cy="2015528"/>
          </a:xfrm>
          <a:prstGeom prst="rect">
            <a:avLst/>
          </a:prstGeom>
        </p:spPr>
      </p:pic>
    </p:spTree>
    <p:extLst>
      <p:ext uri="{BB962C8B-B14F-4D97-AF65-F5344CB8AC3E}">
        <p14:creationId xmlns:p14="http://schemas.microsoft.com/office/powerpoint/2010/main" val="15950062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4700" u="sng" dirty="0">
                <a:solidFill>
                  <a:srgbClr val="002060"/>
                </a:solidFill>
                <a:latin typeface="Consolas" panose="020B0609020204030204" pitchFamily="49" charset="0"/>
              </a:rPr>
              <a:t>Database Design (ER Diagram)</a:t>
            </a:r>
          </a:p>
        </p:txBody>
      </p:sp>
      <p:pic>
        <p:nvPicPr>
          <p:cNvPr id="11" name="Content Placeholder 10">
            <a:extLst>
              <a:ext uri="{FF2B5EF4-FFF2-40B4-BE49-F238E27FC236}">
                <a16:creationId xmlns:a16="http://schemas.microsoft.com/office/drawing/2014/main" id="{A3B5E71B-2913-4775-99AC-2731221E1532}"/>
              </a:ext>
            </a:extLst>
          </p:cNvPr>
          <p:cNvPicPr>
            <a:picLocks noGrp="1" noChangeAspect="1"/>
          </p:cNvPicPr>
          <p:nvPr>
            <p:ph idx="1"/>
          </p:nvPr>
        </p:nvPicPr>
        <p:blipFill>
          <a:blip r:embed="rId3"/>
          <a:stretch>
            <a:fillRect/>
          </a:stretch>
        </p:blipFill>
        <p:spPr>
          <a:xfrm>
            <a:off x="2284491" y="1684621"/>
            <a:ext cx="7623017" cy="4802187"/>
          </a:xfrm>
        </p:spPr>
      </p:pic>
    </p:spTree>
    <p:extLst>
      <p:ext uri="{BB962C8B-B14F-4D97-AF65-F5344CB8AC3E}">
        <p14:creationId xmlns:p14="http://schemas.microsoft.com/office/powerpoint/2010/main" val="4022604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Expectation !!!</a:t>
            </a:r>
          </a:p>
        </p:txBody>
      </p:sp>
      <p:pic>
        <p:nvPicPr>
          <p:cNvPr id="4" name="Picture 3">
            <a:extLst>
              <a:ext uri="{FF2B5EF4-FFF2-40B4-BE49-F238E27FC236}">
                <a16:creationId xmlns:a16="http://schemas.microsoft.com/office/drawing/2014/main" id="{23DA812E-D411-4BC4-A566-05EFB645F88C}"/>
              </a:ext>
            </a:extLst>
          </p:cNvPr>
          <p:cNvPicPr>
            <a:picLocks noChangeAspect="1"/>
          </p:cNvPicPr>
          <p:nvPr/>
        </p:nvPicPr>
        <p:blipFill>
          <a:blip r:embed="rId3"/>
          <a:stretch>
            <a:fillRect/>
          </a:stretch>
        </p:blipFill>
        <p:spPr>
          <a:xfrm>
            <a:off x="8667419" y="4579336"/>
            <a:ext cx="2733675" cy="1676400"/>
          </a:xfrm>
          <a:prstGeom prst="rect">
            <a:avLst/>
          </a:prstGeom>
        </p:spPr>
      </p:pic>
    </p:spTree>
    <p:extLst>
      <p:ext uri="{BB962C8B-B14F-4D97-AF65-F5344CB8AC3E}">
        <p14:creationId xmlns:p14="http://schemas.microsoft.com/office/powerpoint/2010/main" val="42557081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Expected Result</a:t>
            </a:r>
          </a:p>
        </p:txBody>
      </p:sp>
      <p:sp>
        <p:nvSpPr>
          <p:cNvPr id="3" name="Content Placeholder 2">
            <a:extLst>
              <a:ext uri="{FF2B5EF4-FFF2-40B4-BE49-F238E27FC236}">
                <a16:creationId xmlns:a16="http://schemas.microsoft.com/office/drawing/2014/main" id="{7049D0FC-16F7-40CE-879C-19F59234F995}"/>
              </a:ext>
            </a:extLst>
          </p:cNvPr>
          <p:cNvSpPr>
            <a:spLocks noGrp="1"/>
          </p:cNvSpPr>
          <p:nvPr>
            <p:ph idx="1"/>
          </p:nvPr>
        </p:nvSpPr>
        <p:spPr>
          <a:xfrm>
            <a:off x="371191" y="1783533"/>
            <a:ext cx="11452633" cy="4703275"/>
          </a:xfrm>
        </p:spPr>
        <p:txBody>
          <a:bodyPr>
            <a:normAutofit/>
          </a:bodyPr>
          <a:lstStyle/>
          <a:p>
            <a:pPr marL="0" indent="0" algn="l">
              <a:buNone/>
            </a:pPr>
            <a:r>
              <a:rPr lang="en-US" sz="3600" b="0" i="0" u="none" strike="noStrike" baseline="0" dirty="0">
                <a:solidFill>
                  <a:srgbClr val="000000"/>
                </a:solidFill>
                <a:latin typeface="Calibri" panose="020F0502020204030204" pitchFamily="34" charset="0"/>
              </a:rPr>
              <a:t>Given all this case, the user can successful login and sign up by getting their details registered in the database and can predict the match winner accordingly by the options selected by the user from various different options available in the menu selection. </a:t>
            </a:r>
            <a:endParaRPr lang="en-IN" sz="3600" dirty="0">
              <a:latin typeface="Consolas" panose="020B0609020204030204" pitchFamily="49" charset="0"/>
            </a:endParaRPr>
          </a:p>
        </p:txBody>
      </p:sp>
    </p:spTree>
    <p:extLst>
      <p:ext uri="{BB962C8B-B14F-4D97-AF65-F5344CB8AC3E}">
        <p14:creationId xmlns:p14="http://schemas.microsoft.com/office/powerpoint/2010/main" val="602510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Innovation</a:t>
            </a:r>
          </a:p>
        </p:txBody>
      </p:sp>
      <p:pic>
        <p:nvPicPr>
          <p:cNvPr id="4" name="Picture 3">
            <a:extLst>
              <a:ext uri="{FF2B5EF4-FFF2-40B4-BE49-F238E27FC236}">
                <a16:creationId xmlns:a16="http://schemas.microsoft.com/office/drawing/2014/main" id="{C066B9A2-A7E4-42D4-9985-043C0E9D4581}"/>
              </a:ext>
            </a:extLst>
          </p:cNvPr>
          <p:cNvPicPr>
            <a:picLocks noChangeAspect="1"/>
          </p:cNvPicPr>
          <p:nvPr/>
        </p:nvPicPr>
        <p:blipFill>
          <a:blip r:embed="rId3"/>
          <a:stretch>
            <a:fillRect/>
          </a:stretch>
        </p:blipFill>
        <p:spPr>
          <a:xfrm>
            <a:off x="7814145" y="3727638"/>
            <a:ext cx="4453301" cy="2886094"/>
          </a:xfrm>
          <a:prstGeom prst="rect">
            <a:avLst/>
          </a:prstGeom>
        </p:spPr>
      </p:pic>
    </p:spTree>
    <p:extLst>
      <p:ext uri="{BB962C8B-B14F-4D97-AF65-F5344CB8AC3E}">
        <p14:creationId xmlns:p14="http://schemas.microsoft.com/office/powerpoint/2010/main" val="406745956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Innovative idea used</a:t>
            </a:r>
          </a:p>
        </p:txBody>
      </p:sp>
      <p:sp>
        <p:nvSpPr>
          <p:cNvPr id="3" name="Content Placeholder 2">
            <a:extLst>
              <a:ext uri="{FF2B5EF4-FFF2-40B4-BE49-F238E27FC236}">
                <a16:creationId xmlns:a16="http://schemas.microsoft.com/office/drawing/2014/main" id="{7049D0FC-16F7-40CE-879C-19F59234F995}"/>
              </a:ext>
            </a:extLst>
          </p:cNvPr>
          <p:cNvSpPr>
            <a:spLocks noGrp="1"/>
          </p:cNvSpPr>
          <p:nvPr>
            <p:ph idx="1"/>
          </p:nvPr>
        </p:nvSpPr>
        <p:spPr>
          <a:xfrm>
            <a:off x="371191" y="1783533"/>
            <a:ext cx="11452633" cy="4703275"/>
          </a:xfrm>
        </p:spPr>
        <p:txBody>
          <a:bodyPr>
            <a:normAutofit lnSpcReduction="10000"/>
          </a:bodyPr>
          <a:lstStyle/>
          <a:p>
            <a:pPr marL="0" indent="0" algn="l">
              <a:buNone/>
            </a:pPr>
            <a:r>
              <a:rPr lang="en-IN" sz="3600" dirty="0">
                <a:latin typeface="Consolas" panose="020B0609020204030204" pitchFamily="49" charset="0"/>
              </a:rPr>
              <a:t>The following predictor machine gives user the choice to predict with different machine learning algorithms and get the results with 99.34% accuracy rate. The user gives the required information which gets stored in the database using Php and MySQL manipulations which is used in further processes in prediction.</a:t>
            </a:r>
          </a:p>
        </p:txBody>
      </p:sp>
    </p:spTree>
    <p:extLst>
      <p:ext uri="{BB962C8B-B14F-4D97-AF65-F5344CB8AC3E}">
        <p14:creationId xmlns:p14="http://schemas.microsoft.com/office/powerpoint/2010/main" val="3513810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Idea</a:t>
            </a:r>
          </a:p>
        </p:txBody>
      </p:sp>
      <p:pic>
        <p:nvPicPr>
          <p:cNvPr id="4" name="Picture 3">
            <a:extLst>
              <a:ext uri="{FF2B5EF4-FFF2-40B4-BE49-F238E27FC236}">
                <a16:creationId xmlns:a16="http://schemas.microsoft.com/office/drawing/2014/main" id="{0E34927C-0A4F-47F8-8A09-A97A4DF4DCA3}"/>
              </a:ext>
            </a:extLst>
          </p:cNvPr>
          <p:cNvPicPr>
            <a:picLocks noChangeAspect="1"/>
          </p:cNvPicPr>
          <p:nvPr/>
        </p:nvPicPr>
        <p:blipFill>
          <a:blip r:embed="rId3"/>
          <a:stretch>
            <a:fillRect/>
          </a:stretch>
        </p:blipFill>
        <p:spPr>
          <a:xfrm>
            <a:off x="9071337" y="3959900"/>
            <a:ext cx="2390350" cy="2390350"/>
          </a:xfrm>
          <a:prstGeom prst="rect">
            <a:avLst/>
          </a:prstGeom>
        </p:spPr>
      </p:pic>
    </p:spTree>
    <p:extLst>
      <p:ext uri="{BB962C8B-B14F-4D97-AF65-F5344CB8AC3E}">
        <p14:creationId xmlns:p14="http://schemas.microsoft.com/office/powerpoint/2010/main" val="2173062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fontScale="90000"/>
          </a:bodyPr>
          <a:lstStyle/>
          <a:p>
            <a:pPr algn="ctr"/>
            <a:r>
              <a:rPr lang="en-IN" sz="6000" u="sng" dirty="0">
                <a:solidFill>
                  <a:srgbClr val="002060"/>
                </a:solidFill>
                <a:latin typeface="Consolas" panose="020B0609020204030204" pitchFamily="49" charset="0"/>
              </a:rPr>
              <a:t>Screenshots of the UI Design</a:t>
            </a:r>
          </a:p>
        </p:txBody>
      </p:sp>
      <p:pic>
        <p:nvPicPr>
          <p:cNvPr id="4" name="Picture 3">
            <a:extLst>
              <a:ext uri="{FF2B5EF4-FFF2-40B4-BE49-F238E27FC236}">
                <a16:creationId xmlns:a16="http://schemas.microsoft.com/office/drawing/2014/main" id="{8FCF75DE-8040-494A-8E51-7CA4DF51F46A}"/>
              </a:ext>
            </a:extLst>
          </p:cNvPr>
          <p:cNvPicPr>
            <a:picLocks noChangeAspect="1"/>
          </p:cNvPicPr>
          <p:nvPr/>
        </p:nvPicPr>
        <p:blipFill>
          <a:blip r:embed="rId3"/>
          <a:stretch>
            <a:fillRect/>
          </a:stretch>
        </p:blipFill>
        <p:spPr>
          <a:xfrm>
            <a:off x="8543077" y="4545338"/>
            <a:ext cx="3037300" cy="1744395"/>
          </a:xfrm>
          <a:prstGeom prst="rect">
            <a:avLst/>
          </a:prstGeom>
        </p:spPr>
      </p:pic>
    </p:spTree>
    <p:extLst>
      <p:ext uri="{BB962C8B-B14F-4D97-AF65-F5344CB8AC3E}">
        <p14:creationId xmlns:p14="http://schemas.microsoft.com/office/powerpoint/2010/main" val="241217129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Sign-Up Page</a:t>
            </a:r>
          </a:p>
        </p:txBody>
      </p:sp>
      <p:pic>
        <p:nvPicPr>
          <p:cNvPr id="7" name="Picture 6">
            <a:extLst>
              <a:ext uri="{FF2B5EF4-FFF2-40B4-BE49-F238E27FC236}">
                <a16:creationId xmlns:a16="http://schemas.microsoft.com/office/drawing/2014/main" id="{E4C77CCC-EA8C-44B3-93D6-2842D67BEA6F}"/>
              </a:ext>
            </a:extLst>
          </p:cNvPr>
          <p:cNvPicPr>
            <a:picLocks noChangeAspect="1"/>
          </p:cNvPicPr>
          <p:nvPr/>
        </p:nvPicPr>
        <p:blipFill>
          <a:blip r:embed="rId3"/>
          <a:stretch>
            <a:fillRect/>
          </a:stretch>
        </p:blipFill>
        <p:spPr>
          <a:xfrm>
            <a:off x="1379144" y="2063782"/>
            <a:ext cx="9433711" cy="4309858"/>
          </a:xfrm>
          <a:prstGeom prst="rect">
            <a:avLst/>
          </a:prstGeom>
        </p:spPr>
      </p:pic>
    </p:spTree>
    <p:extLst>
      <p:ext uri="{BB962C8B-B14F-4D97-AF65-F5344CB8AC3E}">
        <p14:creationId xmlns:p14="http://schemas.microsoft.com/office/powerpoint/2010/main" val="721567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Log-In Page</a:t>
            </a:r>
          </a:p>
        </p:txBody>
      </p:sp>
      <p:pic>
        <p:nvPicPr>
          <p:cNvPr id="7" name="Picture 6">
            <a:extLst>
              <a:ext uri="{FF2B5EF4-FFF2-40B4-BE49-F238E27FC236}">
                <a16:creationId xmlns:a16="http://schemas.microsoft.com/office/drawing/2014/main" id="{2E957D67-983C-4BA8-AE2D-807BC3F15960}"/>
              </a:ext>
            </a:extLst>
          </p:cNvPr>
          <p:cNvPicPr>
            <a:picLocks noChangeAspect="1"/>
          </p:cNvPicPr>
          <p:nvPr/>
        </p:nvPicPr>
        <p:blipFill>
          <a:blip r:embed="rId3"/>
          <a:stretch>
            <a:fillRect/>
          </a:stretch>
        </p:blipFill>
        <p:spPr>
          <a:xfrm>
            <a:off x="1238114" y="1611517"/>
            <a:ext cx="9715772" cy="4759356"/>
          </a:xfrm>
          <a:prstGeom prst="rect">
            <a:avLst/>
          </a:prstGeom>
        </p:spPr>
      </p:pic>
    </p:spTree>
    <p:extLst>
      <p:ext uri="{BB962C8B-B14F-4D97-AF65-F5344CB8AC3E}">
        <p14:creationId xmlns:p14="http://schemas.microsoft.com/office/powerpoint/2010/main" val="3724712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Dashboard</a:t>
            </a:r>
          </a:p>
        </p:txBody>
      </p:sp>
      <p:sp>
        <p:nvSpPr>
          <p:cNvPr id="4" name="Content Placeholder 3">
            <a:extLst>
              <a:ext uri="{FF2B5EF4-FFF2-40B4-BE49-F238E27FC236}">
                <a16:creationId xmlns:a16="http://schemas.microsoft.com/office/drawing/2014/main" id="{EAA2FE10-5C48-4949-AFAB-837F8C4B8DB8}"/>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64DFB6B8-91D2-4691-8B2B-52E964383608}"/>
              </a:ext>
            </a:extLst>
          </p:cNvPr>
          <p:cNvPicPr>
            <a:picLocks noChangeAspect="1"/>
          </p:cNvPicPr>
          <p:nvPr/>
        </p:nvPicPr>
        <p:blipFill>
          <a:blip r:embed="rId3"/>
          <a:stretch>
            <a:fillRect/>
          </a:stretch>
        </p:blipFill>
        <p:spPr>
          <a:xfrm>
            <a:off x="1285592" y="1711923"/>
            <a:ext cx="9759636" cy="4632017"/>
          </a:xfrm>
          <a:prstGeom prst="rect">
            <a:avLst/>
          </a:prstGeom>
        </p:spPr>
      </p:pic>
    </p:spTree>
    <p:extLst>
      <p:ext uri="{BB962C8B-B14F-4D97-AF65-F5344CB8AC3E}">
        <p14:creationId xmlns:p14="http://schemas.microsoft.com/office/powerpoint/2010/main" val="1762287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5000" u="sng" dirty="0">
                <a:solidFill>
                  <a:srgbClr val="002060"/>
                </a:solidFill>
                <a:latin typeface="Consolas" panose="020B0609020204030204" pitchFamily="49" charset="0"/>
              </a:rPr>
              <a:t>Selection of Teams and Algorithm</a:t>
            </a:r>
          </a:p>
        </p:txBody>
      </p:sp>
      <p:sp>
        <p:nvSpPr>
          <p:cNvPr id="4" name="Content Placeholder 3">
            <a:extLst>
              <a:ext uri="{FF2B5EF4-FFF2-40B4-BE49-F238E27FC236}">
                <a16:creationId xmlns:a16="http://schemas.microsoft.com/office/drawing/2014/main" id="{025720E9-0948-4617-8A64-A63B88DE8C4B}"/>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E7ED95B-AE52-46A6-90F5-5027A17CEE78}"/>
              </a:ext>
            </a:extLst>
          </p:cNvPr>
          <p:cNvPicPr>
            <a:picLocks noChangeAspect="1"/>
          </p:cNvPicPr>
          <p:nvPr/>
        </p:nvPicPr>
        <p:blipFill>
          <a:blip r:embed="rId3"/>
          <a:stretch>
            <a:fillRect/>
          </a:stretch>
        </p:blipFill>
        <p:spPr>
          <a:xfrm>
            <a:off x="1143754" y="1939736"/>
            <a:ext cx="9904491" cy="4381207"/>
          </a:xfrm>
          <a:prstGeom prst="rect">
            <a:avLst/>
          </a:prstGeom>
        </p:spPr>
      </p:pic>
    </p:spTree>
    <p:extLst>
      <p:ext uri="{BB962C8B-B14F-4D97-AF65-F5344CB8AC3E}">
        <p14:creationId xmlns:p14="http://schemas.microsoft.com/office/powerpoint/2010/main" val="3018559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Result of Algorithm Used</a:t>
            </a:r>
          </a:p>
        </p:txBody>
      </p:sp>
      <p:pic>
        <p:nvPicPr>
          <p:cNvPr id="7" name="Content Placeholder 6">
            <a:extLst>
              <a:ext uri="{FF2B5EF4-FFF2-40B4-BE49-F238E27FC236}">
                <a16:creationId xmlns:a16="http://schemas.microsoft.com/office/drawing/2014/main" id="{27CCD41F-AD92-413D-A373-652F7D5EC41B}"/>
              </a:ext>
            </a:extLst>
          </p:cNvPr>
          <p:cNvPicPr>
            <a:picLocks noGrp="1" noChangeAspect="1"/>
          </p:cNvPicPr>
          <p:nvPr>
            <p:ph idx="1"/>
          </p:nvPr>
        </p:nvPicPr>
        <p:blipFill>
          <a:blip r:embed="rId3"/>
          <a:stretch>
            <a:fillRect/>
          </a:stretch>
        </p:blipFill>
        <p:spPr>
          <a:xfrm>
            <a:off x="1261315" y="1611517"/>
            <a:ext cx="9669370" cy="4661029"/>
          </a:xfrm>
        </p:spPr>
      </p:pic>
    </p:spTree>
    <p:extLst>
      <p:ext uri="{BB962C8B-B14F-4D97-AF65-F5344CB8AC3E}">
        <p14:creationId xmlns:p14="http://schemas.microsoft.com/office/powerpoint/2010/main" val="4029308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Implementation Structure</a:t>
            </a:r>
          </a:p>
        </p:txBody>
      </p:sp>
      <p:pic>
        <p:nvPicPr>
          <p:cNvPr id="5" name="Picture 4">
            <a:extLst>
              <a:ext uri="{FF2B5EF4-FFF2-40B4-BE49-F238E27FC236}">
                <a16:creationId xmlns:a16="http://schemas.microsoft.com/office/drawing/2014/main" id="{9CC3F56E-F1EE-42A4-AB31-D62A69A4E4E8}"/>
              </a:ext>
            </a:extLst>
          </p:cNvPr>
          <p:cNvPicPr>
            <a:picLocks noChangeAspect="1"/>
          </p:cNvPicPr>
          <p:nvPr/>
        </p:nvPicPr>
        <p:blipFill>
          <a:blip r:embed="rId3"/>
          <a:stretch>
            <a:fillRect/>
          </a:stretch>
        </p:blipFill>
        <p:spPr>
          <a:xfrm>
            <a:off x="9214967" y="4737300"/>
            <a:ext cx="2705100" cy="1695450"/>
          </a:xfrm>
          <a:prstGeom prst="rect">
            <a:avLst/>
          </a:prstGeom>
        </p:spPr>
      </p:pic>
    </p:spTree>
    <p:extLst>
      <p:ext uri="{BB962C8B-B14F-4D97-AF65-F5344CB8AC3E}">
        <p14:creationId xmlns:p14="http://schemas.microsoft.com/office/powerpoint/2010/main" val="3668071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err="1">
                <a:solidFill>
                  <a:srgbClr val="002060"/>
                </a:solidFill>
                <a:latin typeface="Consolas" panose="020B0609020204030204" pitchFamily="49" charset="0"/>
              </a:rPr>
              <a:t>SignUp</a:t>
            </a:r>
            <a:r>
              <a:rPr lang="en-IN" sz="6000" u="sng" dirty="0">
                <a:solidFill>
                  <a:srgbClr val="002060"/>
                </a:solidFill>
                <a:latin typeface="Consolas" panose="020B0609020204030204" pitchFamily="49" charset="0"/>
              </a:rPr>
              <a:t> Form</a:t>
            </a:r>
          </a:p>
        </p:txBody>
      </p:sp>
      <p:pic>
        <p:nvPicPr>
          <p:cNvPr id="5" name="Content Placeholder 4">
            <a:extLst>
              <a:ext uri="{FF2B5EF4-FFF2-40B4-BE49-F238E27FC236}">
                <a16:creationId xmlns:a16="http://schemas.microsoft.com/office/drawing/2014/main" id="{666CA26F-8C00-4917-A9E6-BC88CCE5BF0C}"/>
              </a:ext>
            </a:extLst>
          </p:cNvPr>
          <p:cNvPicPr>
            <a:picLocks noGrp="1" noChangeAspect="1"/>
          </p:cNvPicPr>
          <p:nvPr>
            <p:ph idx="1"/>
          </p:nvPr>
        </p:nvPicPr>
        <p:blipFill>
          <a:blip r:embed="rId3"/>
          <a:stretch>
            <a:fillRect/>
          </a:stretch>
        </p:blipFill>
        <p:spPr>
          <a:xfrm>
            <a:off x="2157046" y="1611517"/>
            <a:ext cx="7877907" cy="4875008"/>
          </a:xfrm>
        </p:spPr>
      </p:pic>
    </p:spTree>
    <p:extLst>
      <p:ext uri="{BB962C8B-B14F-4D97-AF65-F5344CB8AC3E}">
        <p14:creationId xmlns:p14="http://schemas.microsoft.com/office/powerpoint/2010/main" val="62577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err="1">
                <a:solidFill>
                  <a:srgbClr val="002060"/>
                </a:solidFill>
                <a:latin typeface="Consolas" panose="020B0609020204030204" pitchFamily="49" charset="0"/>
              </a:rPr>
              <a:t>LogIn</a:t>
            </a:r>
            <a:r>
              <a:rPr lang="en-IN" sz="6000" u="sng" dirty="0">
                <a:solidFill>
                  <a:srgbClr val="002060"/>
                </a:solidFill>
                <a:latin typeface="Consolas" panose="020B0609020204030204" pitchFamily="49" charset="0"/>
              </a:rPr>
              <a:t> Form</a:t>
            </a:r>
          </a:p>
        </p:txBody>
      </p:sp>
      <p:pic>
        <p:nvPicPr>
          <p:cNvPr id="7" name="Content Placeholder 6">
            <a:extLst>
              <a:ext uri="{FF2B5EF4-FFF2-40B4-BE49-F238E27FC236}">
                <a16:creationId xmlns:a16="http://schemas.microsoft.com/office/drawing/2014/main" id="{BFAEB0A0-ACB9-444A-BE22-E88DD24A5CC4}"/>
              </a:ext>
            </a:extLst>
          </p:cNvPr>
          <p:cNvPicPr>
            <a:picLocks noGrp="1" noChangeAspect="1"/>
          </p:cNvPicPr>
          <p:nvPr>
            <p:ph idx="1"/>
          </p:nvPr>
        </p:nvPicPr>
        <p:blipFill>
          <a:blip r:embed="rId3"/>
          <a:stretch>
            <a:fillRect/>
          </a:stretch>
        </p:blipFill>
        <p:spPr>
          <a:xfrm>
            <a:off x="1935982" y="2103438"/>
            <a:ext cx="8320035" cy="4383370"/>
          </a:xfrm>
        </p:spPr>
      </p:pic>
    </p:spTree>
    <p:extLst>
      <p:ext uri="{BB962C8B-B14F-4D97-AF65-F5344CB8AC3E}">
        <p14:creationId xmlns:p14="http://schemas.microsoft.com/office/powerpoint/2010/main" val="4290859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err="1">
                <a:solidFill>
                  <a:srgbClr val="002060"/>
                </a:solidFill>
                <a:latin typeface="Consolas" panose="020B0609020204030204" pitchFamily="49" charset="0"/>
              </a:rPr>
              <a:t>TeamSelection</a:t>
            </a:r>
            <a:r>
              <a:rPr lang="en-IN" sz="6000" u="sng" dirty="0">
                <a:solidFill>
                  <a:srgbClr val="002060"/>
                </a:solidFill>
                <a:latin typeface="Consolas" panose="020B0609020204030204" pitchFamily="49" charset="0"/>
              </a:rPr>
              <a:t> Form</a:t>
            </a:r>
          </a:p>
        </p:txBody>
      </p:sp>
      <p:pic>
        <p:nvPicPr>
          <p:cNvPr id="6" name="Content Placeholder 5">
            <a:extLst>
              <a:ext uri="{FF2B5EF4-FFF2-40B4-BE49-F238E27FC236}">
                <a16:creationId xmlns:a16="http://schemas.microsoft.com/office/drawing/2014/main" id="{1BDCABDF-2DED-4DDD-B3AC-FDBD35DBD412}"/>
              </a:ext>
            </a:extLst>
          </p:cNvPr>
          <p:cNvPicPr>
            <a:picLocks noGrp="1" noChangeAspect="1"/>
          </p:cNvPicPr>
          <p:nvPr>
            <p:ph idx="1"/>
          </p:nvPr>
        </p:nvPicPr>
        <p:blipFill>
          <a:blip r:embed="rId3"/>
          <a:stretch>
            <a:fillRect/>
          </a:stretch>
        </p:blipFill>
        <p:spPr>
          <a:xfrm>
            <a:off x="2433376" y="1611517"/>
            <a:ext cx="7325248" cy="4875291"/>
          </a:xfrm>
        </p:spPr>
      </p:pic>
    </p:spTree>
    <p:extLst>
      <p:ext uri="{BB962C8B-B14F-4D97-AF65-F5344CB8AC3E}">
        <p14:creationId xmlns:p14="http://schemas.microsoft.com/office/powerpoint/2010/main" val="1622303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Project Idea</a:t>
            </a:r>
          </a:p>
        </p:txBody>
      </p:sp>
      <p:sp>
        <p:nvSpPr>
          <p:cNvPr id="3" name="Content Placeholder 2">
            <a:extLst>
              <a:ext uri="{FF2B5EF4-FFF2-40B4-BE49-F238E27FC236}">
                <a16:creationId xmlns:a16="http://schemas.microsoft.com/office/drawing/2014/main" id="{7049D0FC-16F7-40CE-879C-19F59234F995}"/>
              </a:ext>
            </a:extLst>
          </p:cNvPr>
          <p:cNvSpPr>
            <a:spLocks noGrp="1"/>
          </p:cNvSpPr>
          <p:nvPr>
            <p:ph idx="1"/>
          </p:nvPr>
        </p:nvSpPr>
        <p:spPr>
          <a:xfrm>
            <a:off x="371191" y="1783533"/>
            <a:ext cx="11452633" cy="4703275"/>
          </a:xfrm>
        </p:spPr>
        <p:txBody>
          <a:bodyPr>
            <a:normAutofit/>
          </a:bodyPr>
          <a:lstStyle/>
          <a:p>
            <a:pPr algn="l"/>
            <a:endParaRPr lang="en-IN" sz="3600" b="0" i="0" u="none" strike="noStrike" baseline="0" dirty="0">
              <a:solidFill>
                <a:srgbClr val="000000"/>
              </a:solidFill>
              <a:latin typeface="Consolas" panose="020B0609020204030204" pitchFamily="49" charset="0"/>
            </a:endParaRPr>
          </a:p>
          <a:p>
            <a:pPr marL="0" indent="0">
              <a:buNone/>
            </a:pPr>
            <a:r>
              <a:rPr lang="en-US" sz="3200" b="0" i="0" u="none" strike="noStrike" baseline="0" dirty="0">
                <a:solidFill>
                  <a:srgbClr val="000000"/>
                </a:solidFill>
                <a:latin typeface="Consolas" panose="020B0609020204030204" pitchFamily="49" charset="0"/>
              </a:rPr>
              <a:t>The main objective of this project is to provide the users a probable and almost accurate winner for any upcoming Indian Premier League (IPL) cricket match by using different machine learning algorithms of the user’s choice. </a:t>
            </a:r>
            <a:endParaRPr lang="en-IN" sz="3200" dirty="0">
              <a:latin typeface="Consolas" panose="020B0609020204030204" pitchFamily="49" charset="0"/>
            </a:endParaRPr>
          </a:p>
        </p:txBody>
      </p:sp>
    </p:spTree>
    <p:extLst>
      <p:ext uri="{BB962C8B-B14F-4D97-AF65-F5344CB8AC3E}">
        <p14:creationId xmlns:p14="http://schemas.microsoft.com/office/powerpoint/2010/main" val="607907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err="1">
                <a:solidFill>
                  <a:srgbClr val="002060"/>
                </a:solidFill>
                <a:latin typeface="Consolas" panose="020B0609020204030204" pitchFamily="49" charset="0"/>
              </a:rPr>
              <a:t>CriteriaSelection</a:t>
            </a:r>
            <a:r>
              <a:rPr lang="en-IN" sz="6000" u="sng" dirty="0">
                <a:solidFill>
                  <a:srgbClr val="002060"/>
                </a:solidFill>
                <a:latin typeface="Consolas" panose="020B0609020204030204" pitchFamily="49" charset="0"/>
              </a:rPr>
              <a:t> Form</a:t>
            </a:r>
          </a:p>
        </p:txBody>
      </p:sp>
      <p:pic>
        <p:nvPicPr>
          <p:cNvPr id="7" name="Content Placeholder 6">
            <a:extLst>
              <a:ext uri="{FF2B5EF4-FFF2-40B4-BE49-F238E27FC236}">
                <a16:creationId xmlns:a16="http://schemas.microsoft.com/office/drawing/2014/main" id="{626A0130-4134-4B1C-83CD-C0C269DF4614}"/>
              </a:ext>
            </a:extLst>
          </p:cNvPr>
          <p:cNvPicPr>
            <a:picLocks noGrp="1" noChangeAspect="1"/>
          </p:cNvPicPr>
          <p:nvPr>
            <p:ph idx="1"/>
          </p:nvPr>
        </p:nvPicPr>
        <p:blipFill>
          <a:blip r:embed="rId3"/>
          <a:stretch>
            <a:fillRect/>
          </a:stretch>
        </p:blipFill>
        <p:spPr>
          <a:xfrm>
            <a:off x="2453881" y="1611517"/>
            <a:ext cx="7284238" cy="4875291"/>
          </a:xfrm>
        </p:spPr>
      </p:pic>
    </p:spTree>
    <p:extLst>
      <p:ext uri="{BB962C8B-B14F-4D97-AF65-F5344CB8AC3E}">
        <p14:creationId xmlns:p14="http://schemas.microsoft.com/office/powerpoint/2010/main" val="4185648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err="1">
                <a:solidFill>
                  <a:srgbClr val="002060"/>
                </a:solidFill>
                <a:latin typeface="Consolas" panose="020B0609020204030204" pitchFamily="49" charset="0"/>
              </a:rPr>
              <a:t>AlgorithmSelection</a:t>
            </a:r>
            <a:r>
              <a:rPr lang="en-IN" sz="6000" u="sng" dirty="0">
                <a:solidFill>
                  <a:srgbClr val="002060"/>
                </a:solidFill>
                <a:latin typeface="Consolas" panose="020B0609020204030204" pitchFamily="49" charset="0"/>
              </a:rPr>
              <a:t> Form</a:t>
            </a:r>
          </a:p>
        </p:txBody>
      </p:sp>
      <p:pic>
        <p:nvPicPr>
          <p:cNvPr id="6" name="Content Placeholder 5">
            <a:extLst>
              <a:ext uri="{FF2B5EF4-FFF2-40B4-BE49-F238E27FC236}">
                <a16:creationId xmlns:a16="http://schemas.microsoft.com/office/drawing/2014/main" id="{A0DA4AB5-9E35-46D7-9D06-E4260F3A1FF9}"/>
              </a:ext>
            </a:extLst>
          </p:cNvPr>
          <p:cNvPicPr>
            <a:picLocks noGrp="1" noChangeAspect="1"/>
          </p:cNvPicPr>
          <p:nvPr>
            <p:ph idx="1"/>
          </p:nvPr>
        </p:nvPicPr>
        <p:blipFill>
          <a:blip r:embed="rId3"/>
          <a:stretch>
            <a:fillRect/>
          </a:stretch>
        </p:blipFill>
        <p:spPr>
          <a:xfrm>
            <a:off x="2150347" y="1611517"/>
            <a:ext cx="7968343" cy="4875291"/>
          </a:xfrm>
        </p:spPr>
      </p:pic>
    </p:spTree>
    <p:extLst>
      <p:ext uri="{BB962C8B-B14F-4D97-AF65-F5344CB8AC3E}">
        <p14:creationId xmlns:p14="http://schemas.microsoft.com/office/powerpoint/2010/main" val="2733404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Footer Form</a:t>
            </a:r>
          </a:p>
        </p:txBody>
      </p:sp>
      <p:sp>
        <p:nvSpPr>
          <p:cNvPr id="4" name="Content Placeholder 3">
            <a:extLst>
              <a:ext uri="{FF2B5EF4-FFF2-40B4-BE49-F238E27FC236}">
                <a16:creationId xmlns:a16="http://schemas.microsoft.com/office/drawing/2014/main" id="{5792F01C-1A42-406C-BCC3-63A87E6FF2A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7EC4862D-FBCC-4F09-8555-A29BF2361725}"/>
              </a:ext>
            </a:extLst>
          </p:cNvPr>
          <p:cNvPicPr>
            <a:picLocks noChangeAspect="1"/>
          </p:cNvPicPr>
          <p:nvPr/>
        </p:nvPicPr>
        <p:blipFill>
          <a:blip r:embed="rId3"/>
          <a:stretch>
            <a:fillRect/>
          </a:stretch>
        </p:blipFill>
        <p:spPr>
          <a:xfrm>
            <a:off x="2252505" y="1611517"/>
            <a:ext cx="7686989" cy="4875291"/>
          </a:xfrm>
          <a:prstGeom prst="rect">
            <a:avLst/>
          </a:prstGeom>
        </p:spPr>
      </p:pic>
    </p:spTree>
    <p:extLst>
      <p:ext uri="{BB962C8B-B14F-4D97-AF65-F5344CB8AC3E}">
        <p14:creationId xmlns:p14="http://schemas.microsoft.com/office/powerpoint/2010/main" val="3382932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Database Design</a:t>
            </a:r>
          </a:p>
        </p:txBody>
      </p:sp>
      <p:pic>
        <p:nvPicPr>
          <p:cNvPr id="4" name="Picture 3">
            <a:extLst>
              <a:ext uri="{FF2B5EF4-FFF2-40B4-BE49-F238E27FC236}">
                <a16:creationId xmlns:a16="http://schemas.microsoft.com/office/drawing/2014/main" id="{51CCF481-2B49-4EC9-B67A-483FC11B6F0B}"/>
              </a:ext>
            </a:extLst>
          </p:cNvPr>
          <p:cNvPicPr>
            <a:picLocks noChangeAspect="1"/>
          </p:cNvPicPr>
          <p:nvPr/>
        </p:nvPicPr>
        <p:blipFill>
          <a:blip r:embed="rId3"/>
          <a:stretch>
            <a:fillRect/>
          </a:stretch>
        </p:blipFill>
        <p:spPr>
          <a:xfrm>
            <a:off x="9605019" y="4469807"/>
            <a:ext cx="1938149" cy="1895458"/>
          </a:xfrm>
          <a:prstGeom prst="rect">
            <a:avLst/>
          </a:prstGeom>
        </p:spPr>
      </p:pic>
    </p:spTree>
    <p:extLst>
      <p:ext uri="{BB962C8B-B14F-4D97-AF65-F5344CB8AC3E}">
        <p14:creationId xmlns:p14="http://schemas.microsoft.com/office/powerpoint/2010/main" val="4255859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5000" u="sng" dirty="0">
                <a:solidFill>
                  <a:srgbClr val="002060"/>
                </a:solidFill>
                <a:latin typeface="Consolas" panose="020B0609020204030204" pitchFamily="49" charset="0"/>
              </a:rPr>
              <a:t>Previous Year Dataset Structure</a:t>
            </a:r>
          </a:p>
        </p:txBody>
      </p:sp>
      <p:pic>
        <p:nvPicPr>
          <p:cNvPr id="7" name="Content Placeholder 6">
            <a:extLst>
              <a:ext uri="{FF2B5EF4-FFF2-40B4-BE49-F238E27FC236}">
                <a16:creationId xmlns:a16="http://schemas.microsoft.com/office/drawing/2014/main" id="{EC70C329-5D01-47AC-AF28-E8A2E9C51E73}"/>
              </a:ext>
            </a:extLst>
          </p:cNvPr>
          <p:cNvPicPr>
            <a:picLocks noGrp="1" noChangeAspect="1"/>
          </p:cNvPicPr>
          <p:nvPr>
            <p:ph idx="1"/>
          </p:nvPr>
        </p:nvPicPr>
        <p:blipFill>
          <a:blip r:embed="rId3"/>
          <a:stretch>
            <a:fillRect/>
          </a:stretch>
        </p:blipFill>
        <p:spPr>
          <a:xfrm>
            <a:off x="998142" y="2181885"/>
            <a:ext cx="10195715" cy="4304923"/>
          </a:xfrm>
        </p:spPr>
      </p:pic>
    </p:spTree>
    <p:extLst>
      <p:ext uri="{BB962C8B-B14F-4D97-AF65-F5344CB8AC3E}">
        <p14:creationId xmlns:p14="http://schemas.microsoft.com/office/powerpoint/2010/main" val="1488444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5000" u="sng" dirty="0">
                <a:solidFill>
                  <a:srgbClr val="002060"/>
                </a:solidFill>
                <a:latin typeface="Consolas" panose="020B0609020204030204" pitchFamily="49" charset="0"/>
              </a:rPr>
              <a:t>Previous Year Dataset Values(25)</a:t>
            </a:r>
          </a:p>
        </p:txBody>
      </p:sp>
      <p:pic>
        <p:nvPicPr>
          <p:cNvPr id="5" name="Content Placeholder 4">
            <a:extLst>
              <a:ext uri="{FF2B5EF4-FFF2-40B4-BE49-F238E27FC236}">
                <a16:creationId xmlns:a16="http://schemas.microsoft.com/office/drawing/2014/main" id="{DE31D629-E6A5-4A2A-9B67-1386126B0F73}"/>
              </a:ext>
            </a:extLst>
          </p:cNvPr>
          <p:cNvPicPr>
            <a:picLocks noGrp="1" noChangeAspect="1"/>
          </p:cNvPicPr>
          <p:nvPr>
            <p:ph idx="1"/>
          </p:nvPr>
        </p:nvPicPr>
        <p:blipFill>
          <a:blip r:embed="rId3"/>
          <a:stretch>
            <a:fillRect/>
          </a:stretch>
        </p:blipFill>
        <p:spPr>
          <a:xfrm>
            <a:off x="1315769" y="1783046"/>
            <a:ext cx="9560461" cy="4703762"/>
          </a:xfrm>
        </p:spPr>
      </p:pic>
    </p:spTree>
    <p:extLst>
      <p:ext uri="{BB962C8B-B14F-4D97-AF65-F5344CB8AC3E}">
        <p14:creationId xmlns:p14="http://schemas.microsoft.com/office/powerpoint/2010/main" val="2166430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Autofit/>
          </a:bodyPr>
          <a:lstStyle/>
          <a:p>
            <a:pPr algn="ctr"/>
            <a:r>
              <a:rPr lang="en-IN" sz="4800" u="sng" dirty="0">
                <a:solidFill>
                  <a:srgbClr val="002060"/>
                </a:solidFill>
                <a:latin typeface="Consolas" panose="020B0609020204030204" pitchFamily="49" charset="0"/>
              </a:rPr>
              <a:t>User input values table structure</a:t>
            </a:r>
          </a:p>
        </p:txBody>
      </p:sp>
      <p:pic>
        <p:nvPicPr>
          <p:cNvPr id="5" name="Content Placeholder 4">
            <a:extLst>
              <a:ext uri="{FF2B5EF4-FFF2-40B4-BE49-F238E27FC236}">
                <a16:creationId xmlns:a16="http://schemas.microsoft.com/office/drawing/2014/main" id="{A78D6D23-2E78-470F-9B73-4B759B3632D1}"/>
              </a:ext>
            </a:extLst>
          </p:cNvPr>
          <p:cNvPicPr>
            <a:picLocks noGrp="1" noChangeAspect="1"/>
          </p:cNvPicPr>
          <p:nvPr>
            <p:ph idx="1"/>
          </p:nvPr>
        </p:nvPicPr>
        <p:blipFill>
          <a:blip r:embed="rId3"/>
          <a:stretch>
            <a:fillRect/>
          </a:stretch>
        </p:blipFill>
        <p:spPr>
          <a:xfrm>
            <a:off x="722768" y="2525917"/>
            <a:ext cx="10746463" cy="3960891"/>
          </a:xfrm>
        </p:spPr>
      </p:pic>
    </p:spTree>
    <p:extLst>
      <p:ext uri="{BB962C8B-B14F-4D97-AF65-F5344CB8AC3E}">
        <p14:creationId xmlns:p14="http://schemas.microsoft.com/office/powerpoint/2010/main" val="1821998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User info table structure</a:t>
            </a:r>
          </a:p>
        </p:txBody>
      </p:sp>
      <p:pic>
        <p:nvPicPr>
          <p:cNvPr id="5" name="Content Placeholder 4">
            <a:extLst>
              <a:ext uri="{FF2B5EF4-FFF2-40B4-BE49-F238E27FC236}">
                <a16:creationId xmlns:a16="http://schemas.microsoft.com/office/drawing/2014/main" id="{A9581AFA-AC62-405F-8B41-289A8096CC7E}"/>
              </a:ext>
            </a:extLst>
          </p:cNvPr>
          <p:cNvPicPr>
            <a:picLocks noGrp="1" noChangeAspect="1"/>
          </p:cNvPicPr>
          <p:nvPr>
            <p:ph idx="1"/>
          </p:nvPr>
        </p:nvPicPr>
        <p:blipFill>
          <a:blip r:embed="rId3"/>
          <a:stretch>
            <a:fillRect/>
          </a:stretch>
        </p:blipFill>
        <p:spPr>
          <a:xfrm>
            <a:off x="691081" y="2209866"/>
            <a:ext cx="10809838" cy="4276942"/>
          </a:xfrm>
        </p:spPr>
      </p:pic>
    </p:spTree>
    <p:extLst>
      <p:ext uri="{BB962C8B-B14F-4D97-AF65-F5344CB8AC3E}">
        <p14:creationId xmlns:p14="http://schemas.microsoft.com/office/powerpoint/2010/main" val="2479498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Video Demo !!!</a:t>
            </a:r>
          </a:p>
        </p:txBody>
      </p:sp>
      <p:pic>
        <p:nvPicPr>
          <p:cNvPr id="4" name="Picture 3">
            <a:extLst>
              <a:ext uri="{FF2B5EF4-FFF2-40B4-BE49-F238E27FC236}">
                <a16:creationId xmlns:a16="http://schemas.microsoft.com/office/drawing/2014/main" id="{E1EEF188-A2A5-461A-8495-03A3DA001D3A}"/>
              </a:ext>
            </a:extLst>
          </p:cNvPr>
          <p:cNvPicPr>
            <a:picLocks noChangeAspect="1"/>
          </p:cNvPicPr>
          <p:nvPr/>
        </p:nvPicPr>
        <p:blipFill>
          <a:blip r:embed="rId3"/>
          <a:stretch>
            <a:fillRect/>
          </a:stretch>
        </p:blipFill>
        <p:spPr>
          <a:xfrm>
            <a:off x="8370118" y="4504833"/>
            <a:ext cx="3259652" cy="1825405"/>
          </a:xfrm>
          <a:prstGeom prst="rect">
            <a:avLst/>
          </a:prstGeom>
        </p:spPr>
      </p:pic>
    </p:spTree>
    <p:extLst>
      <p:ext uri="{BB962C8B-B14F-4D97-AF65-F5344CB8AC3E}">
        <p14:creationId xmlns:p14="http://schemas.microsoft.com/office/powerpoint/2010/main" val="425387466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PLP_Trailer">
            <a:hlinkClick r:id="" action="ppaction://media"/>
            <a:extLst>
              <a:ext uri="{FF2B5EF4-FFF2-40B4-BE49-F238E27FC236}">
                <a16:creationId xmlns:a16="http://schemas.microsoft.com/office/drawing/2014/main" id="{FE5EDB52-37AA-4BCA-B2DD-B14F3B780B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9153" y="493736"/>
            <a:ext cx="10473693" cy="5870528"/>
          </a:xfrm>
        </p:spPr>
      </p:pic>
    </p:spTree>
    <p:extLst>
      <p:ext uri="{BB962C8B-B14F-4D97-AF65-F5344CB8AC3E}">
        <p14:creationId xmlns:p14="http://schemas.microsoft.com/office/powerpoint/2010/main" val="34737574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3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Software Requirements</a:t>
            </a:r>
          </a:p>
        </p:txBody>
      </p:sp>
      <p:pic>
        <p:nvPicPr>
          <p:cNvPr id="4" name="Picture 3">
            <a:extLst>
              <a:ext uri="{FF2B5EF4-FFF2-40B4-BE49-F238E27FC236}">
                <a16:creationId xmlns:a16="http://schemas.microsoft.com/office/drawing/2014/main" id="{C0F73F7E-1453-4883-83BD-5EE65FB48A35}"/>
              </a:ext>
            </a:extLst>
          </p:cNvPr>
          <p:cNvPicPr>
            <a:picLocks noChangeAspect="1"/>
          </p:cNvPicPr>
          <p:nvPr/>
        </p:nvPicPr>
        <p:blipFill>
          <a:blip r:embed="rId3"/>
          <a:stretch>
            <a:fillRect/>
          </a:stretch>
        </p:blipFill>
        <p:spPr>
          <a:xfrm>
            <a:off x="7842716" y="4123522"/>
            <a:ext cx="3646132" cy="204752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6" name="Ink 5">
                <a:extLst>
                  <a:ext uri="{FF2B5EF4-FFF2-40B4-BE49-F238E27FC236}">
                    <a16:creationId xmlns:a16="http://schemas.microsoft.com/office/drawing/2014/main" id="{46D3E05D-F229-4ECD-93A9-44599D116197}"/>
                  </a:ext>
                </a:extLst>
              </p14:cNvPr>
              <p14:cNvContentPartPr/>
              <p14:nvPr/>
            </p14:nvContentPartPr>
            <p14:xfrm>
              <a:off x="-1023177" y="4182612"/>
              <a:ext cx="360" cy="360"/>
            </p14:xfrm>
          </p:contentPart>
        </mc:Choice>
        <mc:Fallback xmlns="">
          <p:pic>
            <p:nvPicPr>
              <p:cNvPr id="6" name="Ink 5">
                <a:extLst>
                  <a:ext uri="{FF2B5EF4-FFF2-40B4-BE49-F238E27FC236}">
                    <a16:creationId xmlns:a16="http://schemas.microsoft.com/office/drawing/2014/main" id="{46D3E05D-F229-4ECD-93A9-44599D116197}"/>
                  </a:ext>
                </a:extLst>
              </p:cNvPr>
              <p:cNvPicPr/>
              <p:nvPr/>
            </p:nvPicPr>
            <p:blipFill>
              <a:blip r:embed="rId5"/>
              <a:stretch>
                <a:fillRect/>
              </a:stretch>
            </p:blipFill>
            <p:spPr>
              <a:xfrm>
                <a:off x="-1040817" y="407497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7" name="Ink 6">
                <a:extLst>
                  <a:ext uri="{FF2B5EF4-FFF2-40B4-BE49-F238E27FC236}">
                    <a16:creationId xmlns:a16="http://schemas.microsoft.com/office/drawing/2014/main" id="{BC5CA64D-F88F-4734-A15D-1747E98F4D20}"/>
                  </a:ext>
                </a:extLst>
              </p14:cNvPr>
              <p14:cNvContentPartPr/>
              <p14:nvPr/>
            </p14:nvContentPartPr>
            <p14:xfrm>
              <a:off x="-724430" y="4055892"/>
              <a:ext cx="360" cy="360"/>
            </p14:xfrm>
          </p:contentPart>
        </mc:Choice>
        <mc:Fallback xmlns="">
          <p:pic>
            <p:nvPicPr>
              <p:cNvPr id="7" name="Ink 6">
                <a:extLst>
                  <a:ext uri="{FF2B5EF4-FFF2-40B4-BE49-F238E27FC236}">
                    <a16:creationId xmlns:a16="http://schemas.microsoft.com/office/drawing/2014/main" id="{BC5CA64D-F88F-4734-A15D-1747E98F4D20}"/>
                  </a:ext>
                </a:extLst>
              </p:cNvPr>
              <p:cNvPicPr/>
              <p:nvPr/>
            </p:nvPicPr>
            <p:blipFill>
              <a:blip r:embed="rId7"/>
              <a:stretch>
                <a:fillRect/>
              </a:stretch>
            </p:blipFill>
            <p:spPr>
              <a:xfrm>
                <a:off x="-742070" y="394789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8" name="Ink 7">
                <a:extLst>
                  <a:ext uri="{FF2B5EF4-FFF2-40B4-BE49-F238E27FC236}">
                    <a16:creationId xmlns:a16="http://schemas.microsoft.com/office/drawing/2014/main" id="{BC7CC6A3-8A63-44A2-9D1E-7E06FA667CA8}"/>
                  </a:ext>
                </a:extLst>
              </p14:cNvPr>
              <p14:cNvContentPartPr/>
              <p14:nvPr/>
            </p14:nvContentPartPr>
            <p14:xfrm>
              <a:off x="-760790" y="4110252"/>
              <a:ext cx="360" cy="360"/>
            </p14:xfrm>
          </p:contentPart>
        </mc:Choice>
        <mc:Fallback xmlns="">
          <p:pic>
            <p:nvPicPr>
              <p:cNvPr id="8" name="Ink 7">
                <a:extLst>
                  <a:ext uri="{FF2B5EF4-FFF2-40B4-BE49-F238E27FC236}">
                    <a16:creationId xmlns:a16="http://schemas.microsoft.com/office/drawing/2014/main" id="{BC7CC6A3-8A63-44A2-9D1E-7E06FA667CA8}"/>
                  </a:ext>
                </a:extLst>
              </p:cNvPr>
              <p:cNvPicPr/>
              <p:nvPr/>
            </p:nvPicPr>
            <p:blipFill>
              <a:blip r:embed="rId9"/>
              <a:stretch>
                <a:fillRect/>
              </a:stretch>
            </p:blipFill>
            <p:spPr>
              <a:xfrm>
                <a:off x="-778790" y="400225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9" name="Ink 8">
                <a:extLst>
                  <a:ext uri="{FF2B5EF4-FFF2-40B4-BE49-F238E27FC236}">
                    <a16:creationId xmlns:a16="http://schemas.microsoft.com/office/drawing/2014/main" id="{0BE0DE9C-88B6-4EF0-B0F3-ACCDE8315D54}"/>
                  </a:ext>
                </a:extLst>
              </p14:cNvPr>
              <p14:cNvContentPartPr/>
              <p14:nvPr/>
            </p14:nvContentPartPr>
            <p14:xfrm>
              <a:off x="-760790" y="4110252"/>
              <a:ext cx="360" cy="360"/>
            </p14:xfrm>
          </p:contentPart>
        </mc:Choice>
        <mc:Fallback xmlns="">
          <p:pic>
            <p:nvPicPr>
              <p:cNvPr id="9" name="Ink 8">
                <a:extLst>
                  <a:ext uri="{FF2B5EF4-FFF2-40B4-BE49-F238E27FC236}">
                    <a16:creationId xmlns:a16="http://schemas.microsoft.com/office/drawing/2014/main" id="{0BE0DE9C-88B6-4EF0-B0F3-ACCDE8315D54}"/>
                  </a:ext>
                </a:extLst>
              </p:cNvPr>
              <p:cNvPicPr/>
              <p:nvPr/>
            </p:nvPicPr>
            <p:blipFill>
              <a:blip r:embed="rId9"/>
              <a:stretch>
                <a:fillRect/>
              </a:stretch>
            </p:blipFill>
            <p:spPr>
              <a:xfrm>
                <a:off x="-778790" y="400225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0" name="Ink 9">
                <a:extLst>
                  <a:ext uri="{FF2B5EF4-FFF2-40B4-BE49-F238E27FC236}">
                    <a16:creationId xmlns:a16="http://schemas.microsoft.com/office/drawing/2014/main" id="{F9AA3CD8-6420-4FFB-B950-8197B31FC871}"/>
                  </a:ext>
                </a:extLst>
              </p14:cNvPr>
              <p14:cNvContentPartPr/>
              <p14:nvPr/>
            </p14:nvContentPartPr>
            <p14:xfrm>
              <a:off x="-742430" y="4091892"/>
              <a:ext cx="360" cy="360"/>
            </p14:xfrm>
          </p:contentPart>
        </mc:Choice>
        <mc:Fallback xmlns="">
          <p:pic>
            <p:nvPicPr>
              <p:cNvPr id="10" name="Ink 9">
                <a:extLst>
                  <a:ext uri="{FF2B5EF4-FFF2-40B4-BE49-F238E27FC236}">
                    <a16:creationId xmlns:a16="http://schemas.microsoft.com/office/drawing/2014/main" id="{F9AA3CD8-6420-4FFB-B950-8197B31FC871}"/>
                  </a:ext>
                </a:extLst>
              </p:cNvPr>
              <p:cNvPicPr/>
              <p:nvPr/>
            </p:nvPicPr>
            <p:blipFill>
              <a:blip r:embed="rId12"/>
              <a:stretch>
                <a:fillRect/>
              </a:stretch>
            </p:blipFill>
            <p:spPr>
              <a:xfrm>
                <a:off x="-760430" y="398389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1" name="Ink 10">
                <a:extLst>
                  <a:ext uri="{FF2B5EF4-FFF2-40B4-BE49-F238E27FC236}">
                    <a16:creationId xmlns:a16="http://schemas.microsoft.com/office/drawing/2014/main" id="{6342F714-20BA-4964-8110-F4AF129804C2}"/>
                  </a:ext>
                </a:extLst>
              </p14:cNvPr>
              <p14:cNvContentPartPr/>
              <p14:nvPr/>
            </p14:nvContentPartPr>
            <p14:xfrm>
              <a:off x="-706430" y="4046892"/>
              <a:ext cx="360" cy="360"/>
            </p14:xfrm>
          </p:contentPart>
        </mc:Choice>
        <mc:Fallback xmlns="">
          <p:pic>
            <p:nvPicPr>
              <p:cNvPr id="11" name="Ink 10">
                <a:extLst>
                  <a:ext uri="{FF2B5EF4-FFF2-40B4-BE49-F238E27FC236}">
                    <a16:creationId xmlns:a16="http://schemas.microsoft.com/office/drawing/2014/main" id="{6342F714-20BA-4964-8110-F4AF129804C2}"/>
                  </a:ext>
                </a:extLst>
              </p:cNvPr>
              <p:cNvPicPr/>
              <p:nvPr/>
            </p:nvPicPr>
            <p:blipFill>
              <a:blip r:embed="rId14"/>
              <a:stretch>
                <a:fillRect/>
              </a:stretch>
            </p:blipFill>
            <p:spPr>
              <a:xfrm>
                <a:off x="-724430" y="3938892"/>
                <a:ext cx="36000" cy="216000"/>
              </a:xfrm>
              <a:prstGeom prst="rect">
                <a:avLst/>
              </a:prstGeom>
            </p:spPr>
          </p:pic>
        </mc:Fallback>
      </mc:AlternateContent>
    </p:spTree>
    <p:extLst>
      <p:ext uri="{BB962C8B-B14F-4D97-AF65-F5344CB8AC3E}">
        <p14:creationId xmlns:p14="http://schemas.microsoft.com/office/powerpoint/2010/main" val="2566693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Any Questions ???</a:t>
            </a:r>
          </a:p>
        </p:txBody>
      </p:sp>
      <p:pic>
        <p:nvPicPr>
          <p:cNvPr id="4" name="Picture 3">
            <a:extLst>
              <a:ext uri="{FF2B5EF4-FFF2-40B4-BE49-F238E27FC236}">
                <a16:creationId xmlns:a16="http://schemas.microsoft.com/office/drawing/2014/main" id="{32C13FEE-E3FB-4702-AF2F-ECA2E4B41D0A}"/>
              </a:ext>
            </a:extLst>
          </p:cNvPr>
          <p:cNvPicPr>
            <a:picLocks noChangeAspect="1"/>
          </p:cNvPicPr>
          <p:nvPr/>
        </p:nvPicPr>
        <p:blipFill>
          <a:blip r:embed="rId3"/>
          <a:stretch>
            <a:fillRect/>
          </a:stretch>
        </p:blipFill>
        <p:spPr>
          <a:xfrm>
            <a:off x="8274867" y="3796939"/>
            <a:ext cx="2743199" cy="2297077"/>
          </a:xfrm>
          <a:prstGeom prst="rect">
            <a:avLst/>
          </a:prstGeom>
        </p:spPr>
      </p:pic>
    </p:spTree>
    <p:extLst>
      <p:ext uri="{BB962C8B-B14F-4D97-AF65-F5344CB8AC3E}">
        <p14:creationId xmlns:p14="http://schemas.microsoft.com/office/powerpoint/2010/main" val="27108486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652488">
            <a:off x="369682" y="2598344"/>
            <a:ext cx="11452634" cy="1240325"/>
          </a:xfrm>
        </p:spPr>
        <p:txBody>
          <a:bodyPr>
            <a:normAutofit/>
          </a:bodyPr>
          <a:lstStyle/>
          <a:p>
            <a:pPr algn="ctr"/>
            <a:r>
              <a:rPr lang="en-IN" sz="6000" u="sng" dirty="0">
                <a:solidFill>
                  <a:srgbClr val="002060"/>
                </a:solidFill>
                <a:latin typeface="Consolas" panose="020B0609020204030204" pitchFamily="49" charset="0"/>
              </a:rPr>
              <a:t>Thank You !!!</a:t>
            </a:r>
          </a:p>
        </p:txBody>
      </p:sp>
      <p:sp>
        <p:nvSpPr>
          <p:cNvPr id="3" name="Content Placeholder 2">
            <a:extLst>
              <a:ext uri="{FF2B5EF4-FFF2-40B4-BE49-F238E27FC236}">
                <a16:creationId xmlns:a16="http://schemas.microsoft.com/office/drawing/2014/main" id="{7049D0FC-16F7-40CE-879C-19F59234F995}"/>
              </a:ext>
            </a:extLst>
          </p:cNvPr>
          <p:cNvSpPr>
            <a:spLocks noGrp="1"/>
          </p:cNvSpPr>
          <p:nvPr>
            <p:ph idx="1"/>
          </p:nvPr>
        </p:nvSpPr>
        <p:spPr>
          <a:xfrm>
            <a:off x="371191" y="4595045"/>
            <a:ext cx="11452633" cy="1891763"/>
          </a:xfrm>
        </p:spPr>
        <p:txBody>
          <a:bodyPr>
            <a:normAutofit/>
          </a:bodyPr>
          <a:lstStyle/>
          <a:p>
            <a:pPr marL="0" indent="0" algn="r">
              <a:spcAft>
                <a:spcPts val="600"/>
              </a:spcAft>
              <a:buNone/>
            </a:pPr>
            <a:endParaRPr lang="en-US" sz="1600" u="sng" dirty="0">
              <a:latin typeface="Consolas" panose="020B0609020204030204" pitchFamily="49" charset="0"/>
            </a:endParaRPr>
          </a:p>
          <a:p>
            <a:pPr marL="0" indent="0" algn="r">
              <a:spcAft>
                <a:spcPts val="600"/>
              </a:spcAft>
              <a:buNone/>
            </a:pPr>
            <a:endParaRPr lang="en-US" sz="1600" u="sng" dirty="0">
              <a:latin typeface="Consolas" panose="020B0609020204030204" pitchFamily="49" charset="0"/>
            </a:endParaRPr>
          </a:p>
          <a:p>
            <a:pPr marL="0" indent="0" algn="r">
              <a:spcAft>
                <a:spcPts val="600"/>
              </a:spcAft>
              <a:buNone/>
            </a:pPr>
            <a:r>
              <a:rPr lang="en-US" sz="1600" u="sng" dirty="0">
                <a:latin typeface="Consolas" panose="020B0609020204030204" pitchFamily="49" charset="0"/>
              </a:rPr>
              <a:t>Done By</a:t>
            </a:r>
            <a:r>
              <a:rPr lang="en-US" sz="1600" dirty="0">
                <a:latin typeface="Consolas" panose="020B0609020204030204" pitchFamily="49" charset="0"/>
              </a:rPr>
              <a:t>:</a:t>
            </a:r>
          </a:p>
          <a:p>
            <a:pPr marL="0" indent="0" algn="r">
              <a:spcAft>
                <a:spcPts val="600"/>
              </a:spcAft>
              <a:buNone/>
            </a:pPr>
            <a:r>
              <a:rPr lang="en-US" sz="1600" dirty="0">
                <a:latin typeface="Consolas" panose="020B0609020204030204" pitchFamily="49" charset="0"/>
              </a:rPr>
              <a:t>Varun Bhattacharya</a:t>
            </a:r>
          </a:p>
        </p:txBody>
      </p:sp>
    </p:spTree>
    <p:extLst>
      <p:ext uri="{BB962C8B-B14F-4D97-AF65-F5344CB8AC3E}">
        <p14:creationId xmlns:p14="http://schemas.microsoft.com/office/powerpoint/2010/main" val="22708283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fontScale="90000"/>
          </a:bodyPr>
          <a:lstStyle/>
          <a:p>
            <a:pPr algn="ctr"/>
            <a:r>
              <a:rPr lang="en-IN" sz="6000" u="sng" dirty="0">
                <a:solidFill>
                  <a:srgbClr val="002060"/>
                </a:solidFill>
                <a:latin typeface="Consolas" panose="020B0609020204030204" pitchFamily="49" charset="0"/>
              </a:rPr>
              <a:t>Project Software Requirements</a:t>
            </a:r>
          </a:p>
        </p:txBody>
      </p:sp>
      <p:sp>
        <p:nvSpPr>
          <p:cNvPr id="3" name="Content Placeholder 2">
            <a:extLst>
              <a:ext uri="{FF2B5EF4-FFF2-40B4-BE49-F238E27FC236}">
                <a16:creationId xmlns:a16="http://schemas.microsoft.com/office/drawing/2014/main" id="{7049D0FC-16F7-40CE-879C-19F59234F995}"/>
              </a:ext>
            </a:extLst>
          </p:cNvPr>
          <p:cNvSpPr>
            <a:spLocks noGrp="1"/>
          </p:cNvSpPr>
          <p:nvPr>
            <p:ph idx="1"/>
          </p:nvPr>
        </p:nvSpPr>
        <p:spPr>
          <a:xfrm>
            <a:off x="371191" y="1783533"/>
            <a:ext cx="11452633" cy="4703275"/>
          </a:xfrm>
        </p:spPr>
        <p:txBody>
          <a:bodyPr>
            <a:normAutofit fontScale="92500" lnSpcReduction="10000"/>
          </a:bodyPr>
          <a:lstStyle/>
          <a:p>
            <a:pPr marL="0" indent="0" algn="l">
              <a:buNone/>
            </a:pPr>
            <a:r>
              <a:rPr lang="en-IN" sz="2400" dirty="0">
                <a:latin typeface="Consolas" panose="020B0609020204030204" pitchFamily="49" charset="0"/>
              </a:rPr>
              <a:t>The following tech stack has been used to build the project:- </a:t>
            </a:r>
          </a:p>
          <a:p>
            <a:pPr algn="l">
              <a:buFont typeface="Wingdings" panose="05000000000000000000" pitchFamily="2" charset="2"/>
              <a:buChar char="Ø"/>
            </a:pPr>
            <a:r>
              <a:rPr lang="en-IN" sz="1800" dirty="0">
                <a:latin typeface="Consolas" panose="020B0609020204030204" pitchFamily="49" charset="0"/>
              </a:rPr>
              <a:t> Python (3.10) for machine learning algorithms and manipulations</a:t>
            </a:r>
          </a:p>
          <a:p>
            <a:pPr algn="l">
              <a:buFont typeface="Wingdings" panose="05000000000000000000" pitchFamily="2" charset="2"/>
              <a:buChar char="Ø"/>
            </a:pPr>
            <a:r>
              <a:rPr lang="en-IN" sz="1800" dirty="0">
                <a:latin typeface="Consolas" panose="020B0609020204030204" pitchFamily="49" charset="0"/>
              </a:rPr>
              <a:t> XAMPP Server for start of server</a:t>
            </a:r>
          </a:p>
          <a:p>
            <a:pPr algn="l">
              <a:buFont typeface="Wingdings" panose="05000000000000000000" pitchFamily="2" charset="2"/>
              <a:buChar char="Ø"/>
            </a:pPr>
            <a:r>
              <a:rPr lang="en-IN" sz="1800" dirty="0">
                <a:latin typeface="Consolas" panose="020B0609020204030204" pitchFamily="49" charset="0"/>
              </a:rPr>
              <a:t> PHP for Db connections and manipulations</a:t>
            </a:r>
          </a:p>
          <a:p>
            <a:pPr algn="l">
              <a:buFont typeface="Wingdings" panose="05000000000000000000" pitchFamily="2" charset="2"/>
              <a:buChar char="Ø"/>
            </a:pPr>
            <a:r>
              <a:rPr lang="en-IN" sz="1800" dirty="0">
                <a:latin typeface="Consolas" panose="020B0609020204030204" pitchFamily="49" charset="0"/>
              </a:rPr>
              <a:t> PhpMyAdmin for Db checks</a:t>
            </a:r>
          </a:p>
          <a:p>
            <a:pPr algn="l">
              <a:buFont typeface="Wingdings" panose="05000000000000000000" pitchFamily="2" charset="2"/>
              <a:buChar char="Ø"/>
            </a:pPr>
            <a:r>
              <a:rPr lang="en-IN" sz="1800" dirty="0">
                <a:latin typeface="Consolas" panose="020B0609020204030204" pitchFamily="49" charset="0"/>
              </a:rPr>
              <a:t> MySQL for the Db storage</a:t>
            </a:r>
          </a:p>
          <a:p>
            <a:pPr algn="l">
              <a:buFont typeface="Wingdings" panose="05000000000000000000" pitchFamily="2" charset="2"/>
              <a:buChar char="Ø"/>
            </a:pPr>
            <a:r>
              <a:rPr lang="en-IN" sz="1800" dirty="0">
                <a:latin typeface="Consolas" panose="020B0609020204030204" pitchFamily="49" charset="0"/>
              </a:rPr>
              <a:t> HTML for the frontend GUI build</a:t>
            </a:r>
          </a:p>
          <a:p>
            <a:pPr algn="l">
              <a:buFont typeface="Wingdings" panose="05000000000000000000" pitchFamily="2" charset="2"/>
              <a:buChar char="Ø"/>
            </a:pPr>
            <a:r>
              <a:rPr lang="en-IN" sz="1800" dirty="0">
                <a:latin typeface="Consolas" panose="020B0609020204030204" pitchFamily="49" charset="0"/>
              </a:rPr>
              <a:t> CSS for the frontend GUI build</a:t>
            </a:r>
          </a:p>
          <a:p>
            <a:pPr algn="l">
              <a:buFont typeface="Wingdings" panose="05000000000000000000" pitchFamily="2" charset="2"/>
              <a:buChar char="Ø"/>
            </a:pPr>
            <a:r>
              <a:rPr lang="en-IN" sz="1800" dirty="0">
                <a:latin typeface="Consolas" panose="020B0609020204030204" pitchFamily="49" charset="0"/>
              </a:rPr>
              <a:t> JavaScript for the manipulations in backend</a:t>
            </a:r>
          </a:p>
          <a:p>
            <a:pPr algn="l">
              <a:buFont typeface="Wingdings" panose="05000000000000000000" pitchFamily="2" charset="2"/>
              <a:buChar char="Ø"/>
            </a:pPr>
            <a:r>
              <a:rPr lang="en-IN" sz="1800" dirty="0">
                <a:latin typeface="Consolas" panose="020B0609020204030204" pitchFamily="49" charset="0"/>
              </a:rPr>
              <a:t> Figma for UI design</a:t>
            </a:r>
          </a:p>
          <a:p>
            <a:pPr algn="l">
              <a:buFont typeface="Wingdings" panose="05000000000000000000" pitchFamily="2" charset="2"/>
              <a:buChar char="Ø"/>
            </a:pPr>
            <a:r>
              <a:rPr lang="en-IN" sz="1800" dirty="0">
                <a:latin typeface="Consolas" panose="020B0609020204030204" pitchFamily="49" charset="0"/>
              </a:rPr>
              <a:t> Adobe Photoshop for custom made pictures</a:t>
            </a:r>
          </a:p>
          <a:p>
            <a:pPr algn="l">
              <a:buFont typeface="Wingdings" panose="05000000000000000000" pitchFamily="2" charset="2"/>
              <a:buChar char="Ø"/>
            </a:pPr>
            <a:r>
              <a:rPr lang="en-IN" sz="1800" dirty="0">
                <a:latin typeface="Consolas" panose="020B0609020204030204" pitchFamily="49" charset="0"/>
              </a:rPr>
              <a:t> Adobe Premier Pro for custom video build</a:t>
            </a:r>
          </a:p>
        </p:txBody>
      </p:sp>
    </p:spTree>
    <p:extLst>
      <p:ext uri="{BB962C8B-B14F-4D97-AF65-F5344CB8AC3E}">
        <p14:creationId xmlns:p14="http://schemas.microsoft.com/office/powerpoint/2010/main" val="2550523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Abstract</a:t>
            </a:r>
          </a:p>
        </p:txBody>
      </p:sp>
      <p:pic>
        <p:nvPicPr>
          <p:cNvPr id="4" name="Picture 3">
            <a:extLst>
              <a:ext uri="{FF2B5EF4-FFF2-40B4-BE49-F238E27FC236}">
                <a16:creationId xmlns:a16="http://schemas.microsoft.com/office/drawing/2014/main" id="{5AECBC2B-AB34-464A-8C9E-872CA9B94100}"/>
              </a:ext>
            </a:extLst>
          </p:cNvPr>
          <p:cNvPicPr>
            <a:picLocks noChangeAspect="1"/>
          </p:cNvPicPr>
          <p:nvPr/>
        </p:nvPicPr>
        <p:blipFill>
          <a:blip r:embed="rId3"/>
          <a:stretch>
            <a:fillRect/>
          </a:stretch>
        </p:blipFill>
        <p:spPr>
          <a:xfrm>
            <a:off x="7950961" y="4251732"/>
            <a:ext cx="3463007" cy="1949891"/>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7" name="Ink 6">
                <a:extLst>
                  <a:ext uri="{FF2B5EF4-FFF2-40B4-BE49-F238E27FC236}">
                    <a16:creationId xmlns:a16="http://schemas.microsoft.com/office/drawing/2014/main" id="{19EAAD6C-B8A5-4535-B0BD-A4FC60B58A9B}"/>
                  </a:ext>
                </a:extLst>
              </p14:cNvPr>
              <p14:cNvContentPartPr/>
              <p14:nvPr/>
            </p14:nvContentPartPr>
            <p14:xfrm>
              <a:off x="12000413" y="6066259"/>
              <a:ext cx="360" cy="1800"/>
            </p14:xfrm>
          </p:contentPart>
        </mc:Choice>
        <mc:Fallback xmlns="">
          <p:pic>
            <p:nvPicPr>
              <p:cNvPr id="7" name="Ink 6">
                <a:extLst>
                  <a:ext uri="{FF2B5EF4-FFF2-40B4-BE49-F238E27FC236}">
                    <a16:creationId xmlns:a16="http://schemas.microsoft.com/office/drawing/2014/main" id="{19EAAD6C-B8A5-4535-B0BD-A4FC60B58A9B}"/>
                  </a:ext>
                </a:extLst>
              </p:cNvPr>
              <p:cNvPicPr/>
              <p:nvPr/>
            </p:nvPicPr>
            <p:blipFill>
              <a:blip r:embed="rId5"/>
              <a:stretch>
                <a:fillRect/>
              </a:stretch>
            </p:blipFill>
            <p:spPr>
              <a:xfrm>
                <a:off x="11982413" y="5958619"/>
                <a:ext cx="36000" cy="21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8" name="Ink 7">
                <a:extLst>
                  <a:ext uri="{FF2B5EF4-FFF2-40B4-BE49-F238E27FC236}">
                    <a16:creationId xmlns:a16="http://schemas.microsoft.com/office/drawing/2014/main" id="{B5F91A7C-C39B-448F-82F5-1739387C8D43}"/>
                  </a:ext>
                </a:extLst>
              </p14:cNvPr>
              <p14:cNvContentPartPr/>
              <p14:nvPr/>
            </p14:nvContentPartPr>
            <p14:xfrm>
              <a:off x="12475743" y="5504172"/>
              <a:ext cx="360" cy="360"/>
            </p14:xfrm>
          </p:contentPart>
        </mc:Choice>
        <mc:Fallback xmlns="">
          <p:pic>
            <p:nvPicPr>
              <p:cNvPr id="8" name="Ink 7">
                <a:extLst>
                  <a:ext uri="{FF2B5EF4-FFF2-40B4-BE49-F238E27FC236}">
                    <a16:creationId xmlns:a16="http://schemas.microsoft.com/office/drawing/2014/main" id="{B5F91A7C-C39B-448F-82F5-1739387C8D43}"/>
                  </a:ext>
                </a:extLst>
              </p:cNvPr>
              <p:cNvPicPr/>
              <p:nvPr/>
            </p:nvPicPr>
            <p:blipFill>
              <a:blip r:embed="rId7"/>
              <a:stretch>
                <a:fillRect/>
              </a:stretch>
            </p:blipFill>
            <p:spPr>
              <a:xfrm>
                <a:off x="12457743" y="539653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9" name="Ink 8">
                <a:extLst>
                  <a:ext uri="{FF2B5EF4-FFF2-40B4-BE49-F238E27FC236}">
                    <a16:creationId xmlns:a16="http://schemas.microsoft.com/office/drawing/2014/main" id="{076C9AB6-1EF1-43A3-8463-CF441F32CB13}"/>
                  </a:ext>
                </a:extLst>
              </p14:cNvPr>
              <p14:cNvContentPartPr/>
              <p14:nvPr/>
            </p14:nvContentPartPr>
            <p14:xfrm>
              <a:off x="10221063" y="5459172"/>
              <a:ext cx="360" cy="360"/>
            </p14:xfrm>
          </p:contentPart>
        </mc:Choice>
        <mc:Fallback xmlns="">
          <p:pic>
            <p:nvPicPr>
              <p:cNvPr id="9" name="Ink 8">
                <a:extLst>
                  <a:ext uri="{FF2B5EF4-FFF2-40B4-BE49-F238E27FC236}">
                    <a16:creationId xmlns:a16="http://schemas.microsoft.com/office/drawing/2014/main" id="{076C9AB6-1EF1-43A3-8463-CF441F32CB13}"/>
                  </a:ext>
                </a:extLst>
              </p:cNvPr>
              <p:cNvPicPr/>
              <p:nvPr/>
            </p:nvPicPr>
            <p:blipFill>
              <a:blip r:embed="rId9"/>
              <a:stretch>
                <a:fillRect/>
              </a:stretch>
            </p:blipFill>
            <p:spPr>
              <a:xfrm>
                <a:off x="10203423" y="5351532"/>
                <a:ext cx="36000" cy="216000"/>
              </a:xfrm>
              <a:prstGeom prst="rect">
                <a:avLst/>
              </a:prstGeom>
            </p:spPr>
          </p:pic>
        </mc:Fallback>
      </mc:AlternateContent>
      <p:grpSp>
        <p:nvGrpSpPr>
          <p:cNvPr id="15" name="Group 14">
            <a:extLst>
              <a:ext uri="{FF2B5EF4-FFF2-40B4-BE49-F238E27FC236}">
                <a16:creationId xmlns:a16="http://schemas.microsoft.com/office/drawing/2014/main" id="{229C8302-DCB3-4EAD-AFCD-A67E501B58DE}"/>
              </a:ext>
            </a:extLst>
          </p:cNvPr>
          <p:cNvGrpSpPr/>
          <p:nvPr/>
        </p:nvGrpSpPr>
        <p:grpSpPr>
          <a:xfrm>
            <a:off x="10076343" y="5449812"/>
            <a:ext cx="360" cy="360"/>
            <a:chOff x="10076343" y="5449812"/>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0" name="Ink 9">
                  <a:extLst>
                    <a:ext uri="{FF2B5EF4-FFF2-40B4-BE49-F238E27FC236}">
                      <a16:creationId xmlns:a16="http://schemas.microsoft.com/office/drawing/2014/main" id="{CC70DF29-D5EC-4A7C-A239-3286D454D67A}"/>
                    </a:ext>
                  </a:extLst>
                </p14:cNvPr>
                <p14:cNvContentPartPr/>
                <p14:nvPr/>
              </p14:nvContentPartPr>
              <p14:xfrm>
                <a:off x="10076343" y="5449812"/>
                <a:ext cx="360" cy="360"/>
              </p14:xfrm>
            </p:contentPart>
          </mc:Choice>
          <mc:Fallback xmlns="">
            <p:pic>
              <p:nvPicPr>
                <p:cNvPr id="10" name="Ink 9">
                  <a:extLst>
                    <a:ext uri="{FF2B5EF4-FFF2-40B4-BE49-F238E27FC236}">
                      <a16:creationId xmlns:a16="http://schemas.microsoft.com/office/drawing/2014/main" id="{CC70DF29-D5EC-4A7C-A239-3286D454D67A}"/>
                    </a:ext>
                  </a:extLst>
                </p:cNvPr>
                <p:cNvPicPr/>
                <p:nvPr/>
              </p:nvPicPr>
              <p:blipFill>
                <a:blip r:embed="rId11"/>
                <a:stretch>
                  <a:fillRect/>
                </a:stretch>
              </p:blipFill>
              <p:spPr>
                <a:xfrm>
                  <a:off x="10058703" y="534217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1" name="Ink 10">
                  <a:extLst>
                    <a:ext uri="{FF2B5EF4-FFF2-40B4-BE49-F238E27FC236}">
                      <a16:creationId xmlns:a16="http://schemas.microsoft.com/office/drawing/2014/main" id="{352A4812-9060-489C-A4E1-9DF4577BF928}"/>
                    </a:ext>
                  </a:extLst>
                </p14:cNvPr>
                <p14:cNvContentPartPr/>
                <p14:nvPr/>
              </p14:nvContentPartPr>
              <p14:xfrm>
                <a:off x="10076343" y="5449812"/>
                <a:ext cx="360" cy="360"/>
              </p14:xfrm>
            </p:contentPart>
          </mc:Choice>
          <mc:Fallback xmlns="">
            <p:pic>
              <p:nvPicPr>
                <p:cNvPr id="11" name="Ink 10">
                  <a:extLst>
                    <a:ext uri="{FF2B5EF4-FFF2-40B4-BE49-F238E27FC236}">
                      <a16:creationId xmlns:a16="http://schemas.microsoft.com/office/drawing/2014/main" id="{352A4812-9060-489C-A4E1-9DF4577BF928}"/>
                    </a:ext>
                  </a:extLst>
                </p:cNvPr>
                <p:cNvPicPr/>
                <p:nvPr/>
              </p:nvPicPr>
              <p:blipFill>
                <a:blip r:embed="rId11"/>
                <a:stretch>
                  <a:fillRect/>
                </a:stretch>
              </p:blipFill>
              <p:spPr>
                <a:xfrm>
                  <a:off x="10058703" y="534217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2" name="Ink 11">
                  <a:extLst>
                    <a:ext uri="{FF2B5EF4-FFF2-40B4-BE49-F238E27FC236}">
                      <a16:creationId xmlns:a16="http://schemas.microsoft.com/office/drawing/2014/main" id="{56F8E429-9920-4FFB-9540-458211AF2F14}"/>
                    </a:ext>
                  </a:extLst>
                </p14:cNvPr>
                <p14:cNvContentPartPr/>
                <p14:nvPr/>
              </p14:nvContentPartPr>
              <p14:xfrm>
                <a:off x="10076343" y="5449812"/>
                <a:ext cx="360" cy="360"/>
              </p14:xfrm>
            </p:contentPart>
          </mc:Choice>
          <mc:Fallback xmlns="">
            <p:pic>
              <p:nvPicPr>
                <p:cNvPr id="12" name="Ink 11">
                  <a:extLst>
                    <a:ext uri="{FF2B5EF4-FFF2-40B4-BE49-F238E27FC236}">
                      <a16:creationId xmlns:a16="http://schemas.microsoft.com/office/drawing/2014/main" id="{56F8E429-9920-4FFB-9540-458211AF2F14}"/>
                    </a:ext>
                  </a:extLst>
                </p:cNvPr>
                <p:cNvPicPr/>
                <p:nvPr/>
              </p:nvPicPr>
              <p:blipFill>
                <a:blip r:embed="rId11"/>
                <a:stretch>
                  <a:fillRect/>
                </a:stretch>
              </p:blipFill>
              <p:spPr>
                <a:xfrm>
                  <a:off x="10058703" y="534217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3" name="Ink 12">
                <a:extLst>
                  <a:ext uri="{FF2B5EF4-FFF2-40B4-BE49-F238E27FC236}">
                    <a16:creationId xmlns:a16="http://schemas.microsoft.com/office/drawing/2014/main" id="{00071C7A-7CAB-4757-8449-E565877D01A9}"/>
                  </a:ext>
                </a:extLst>
              </p14:cNvPr>
              <p14:cNvContentPartPr/>
              <p14:nvPr/>
            </p14:nvContentPartPr>
            <p14:xfrm>
              <a:off x="8012103" y="5088012"/>
              <a:ext cx="360" cy="360"/>
            </p14:xfrm>
          </p:contentPart>
        </mc:Choice>
        <mc:Fallback xmlns="">
          <p:pic>
            <p:nvPicPr>
              <p:cNvPr id="13" name="Ink 12">
                <a:extLst>
                  <a:ext uri="{FF2B5EF4-FFF2-40B4-BE49-F238E27FC236}">
                    <a16:creationId xmlns:a16="http://schemas.microsoft.com/office/drawing/2014/main" id="{00071C7A-7CAB-4757-8449-E565877D01A9}"/>
                  </a:ext>
                </a:extLst>
              </p:cNvPr>
              <p:cNvPicPr/>
              <p:nvPr/>
            </p:nvPicPr>
            <p:blipFill>
              <a:blip r:embed="rId15"/>
              <a:stretch>
                <a:fillRect/>
              </a:stretch>
            </p:blipFill>
            <p:spPr>
              <a:xfrm>
                <a:off x="7994463" y="498037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4" name="Ink 13">
                <a:extLst>
                  <a:ext uri="{FF2B5EF4-FFF2-40B4-BE49-F238E27FC236}">
                    <a16:creationId xmlns:a16="http://schemas.microsoft.com/office/drawing/2014/main" id="{8C60BED6-7A20-4701-98F5-81560139DE15}"/>
                  </a:ext>
                </a:extLst>
              </p14:cNvPr>
              <p14:cNvContentPartPr/>
              <p14:nvPr/>
            </p14:nvContentPartPr>
            <p14:xfrm>
              <a:off x="5410023" y="4635492"/>
              <a:ext cx="3960" cy="360"/>
            </p14:xfrm>
          </p:contentPart>
        </mc:Choice>
        <mc:Fallback xmlns="">
          <p:pic>
            <p:nvPicPr>
              <p:cNvPr id="14" name="Ink 13">
                <a:extLst>
                  <a:ext uri="{FF2B5EF4-FFF2-40B4-BE49-F238E27FC236}">
                    <a16:creationId xmlns:a16="http://schemas.microsoft.com/office/drawing/2014/main" id="{8C60BED6-7A20-4701-98F5-81560139DE15}"/>
                  </a:ext>
                </a:extLst>
              </p:cNvPr>
              <p:cNvPicPr/>
              <p:nvPr/>
            </p:nvPicPr>
            <p:blipFill>
              <a:blip r:embed="rId17"/>
              <a:stretch>
                <a:fillRect/>
              </a:stretch>
            </p:blipFill>
            <p:spPr>
              <a:xfrm>
                <a:off x="5392383" y="4527492"/>
                <a:ext cx="396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6" name="Ink 15">
                <a:extLst>
                  <a:ext uri="{FF2B5EF4-FFF2-40B4-BE49-F238E27FC236}">
                    <a16:creationId xmlns:a16="http://schemas.microsoft.com/office/drawing/2014/main" id="{79394C02-F87C-42B7-932B-A7D444CE7CDB}"/>
                  </a:ext>
                </a:extLst>
              </p14:cNvPr>
              <p14:cNvContentPartPr/>
              <p14:nvPr/>
            </p14:nvContentPartPr>
            <p14:xfrm>
              <a:off x="12746823" y="3820452"/>
              <a:ext cx="360" cy="360"/>
            </p14:xfrm>
          </p:contentPart>
        </mc:Choice>
        <mc:Fallback xmlns="">
          <p:pic>
            <p:nvPicPr>
              <p:cNvPr id="16" name="Ink 15">
                <a:extLst>
                  <a:ext uri="{FF2B5EF4-FFF2-40B4-BE49-F238E27FC236}">
                    <a16:creationId xmlns:a16="http://schemas.microsoft.com/office/drawing/2014/main" id="{79394C02-F87C-42B7-932B-A7D444CE7CDB}"/>
                  </a:ext>
                </a:extLst>
              </p:cNvPr>
              <p:cNvPicPr/>
              <p:nvPr/>
            </p:nvPicPr>
            <p:blipFill>
              <a:blip r:embed="rId19"/>
              <a:stretch>
                <a:fillRect/>
              </a:stretch>
            </p:blipFill>
            <p:spPr>
              <a:xfrm>
                <a:off x="12729183" y="371281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0" name="Ink 19">
                <a:extLst>
                  <a:ext uri="{FF2B5EF4-FFF2-40B4-BE49-F238E27FC236}">
                    <a16:creationId xmlns:a16="http://schemas.microsoft.com/office/drawing/2014/main" id="{A868E93D-4466-40C4-8C75-BD0EAD027AEB}"/>
                  </a:ext>
                </a:extLst>
              </p14:cNvPr>
              <p14:cNvContentPartPr/>
              <p14:nvPr/>
            </p14:nvContentPartPr>
            <p14:xfrm>
              <a:off x="-479937" y="1131612"/>
              <a:ext cx="360" cy="360"/>
            </p14:xfrm>
          </p:contentPart>
        </mc:Choice>
        <mc:Fallback xmlns="">
          <p:pic>
            <p:nvPicPr>
              <p:cNvPr id="20" name="Ink 19">
                <a:extLst>
                  <a:ext uri="{FF2B5EF4-FFF2-40B4-BE49-F238E27FC236}">
                    <a16:creationId xmlns:a16="http://schemas.microsoft.com/office/drawing/2014/main" id="{A868E93D-4466-40C4-8C75-BD0EAD027AEB}"/>
                  </a:ext>
                </a:extLst>
              </p:cNvPr>
              <p:cNvPicPr/>
              <p:nvPr/>
            </p:nvPicPr>
            <p:blipFill>
              <a:blip r:embed="rId21"/>
              <a:stretch>
                <a:fillRect/>
              </a:stretch>
            </p:blipFill>
            <p:spPr>
              <a:xfrm>
                <a:off x="-497937" y="1023612"/>
                <a:ext cx="36000" cy="216000"/>
              </a:xfrm>
              <a:prstGeom prst="rect">
                <a:avLst/>
              </a:prstGeom>
            </p:spPr>
          </p:pic>
        </mc:Fallback>
      </mc:AlternateContent>
    </p:spTree>
    <p:extLst>
      <p:ext uri="{BB962C8B-B14F-4D97-AF65-F5344CB8AC3E}">
        <p14:creationId xmlns:p14="http://schemas.microsoft.com/office/powerpoint/2010/main" val="327685148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Project Abstract</a:t>
            </a:r>
          </a:p>
        </p:txBody>
      </p:sp>
      <p:sp>
        <p:nvSpPr>
          <p:cNvPr id="3" name="Content Placeholder 2">
            <a:extLst>
              <a:ext uri="{FF2B5EF4-FFF2-40B4-BE49-F238E27FC236}">
                <a16:creationId xmlns:a16="http://schemas.microsoft.com/office/drawing/2014/main" id="{7049D0FC-16F7-40CE-879C-19F59234F995}"/>
              </a:ext>
            </a:extLst>
          </p:cNvPr>
          <p:cNvSpPr>
            <a:spLocks noGrp="1"/>
          </p:cNvSpPr>
          <p:nvPr>
            <p:ph idx="1"/>
          </p:nvPr>
        </p:nvSpPr>
        <p:spPr>
          <a:xfrm>
            <a:off x="371191" y="1783533"/>
            <a:ext cx="11452633" cy="4703275"/>
          </a:xfrm>
        </p:spPr>
        <p:txBody>
          <a:bodyPr>
            <a:normAutofit/>
          </a:bodyPr>
          <a:lstStyle/>
          <a:p>
            <a:pPr>
              <a:buFont typeface="Wingdings" panose="05000000000000000000" pitchFamily="2" charset="2"/>
              <a:buChar char="§"/>
            </a:pPr>
            <a:r>
              <a:rPr lang="en-US" sz="2400" b="0" i="0" u="none" strike="noStrike" baseline="0" dirty="0">
                <a:solidFill>
                  <a:srgbClr val="000000"/>
                </a:solidFill>
                <a:latin typeface="Calibri" panose="020F0502020204030204" pitchFamily="34" charset="0"/>
              </a:rPr>
              <a:t>Cricket is one of the most liked, played, encouraged, and exciting sports in today’s time that requires a proper advancement with machine learning and artificial intelligence (AI) to attain more accuracy. </a:t>
            </a:r>
          </a:p>
          <a:p>
            <a:pPr>
              <a:buFont typeface="Wingdings" panose="05000000000000000000" pitchFamily="2" charset="2"/>
              <a:buChar char="§"/>
            </a:pPr>
            <a:r>
              <a:rPr lang="en-US" sz="2400" b="0" i="0" u="none" strike="noStrike" baseline="0" dirty="0">
                <a:solidFill>
                  <a:srgbClr val="000000"/>
                </a:solidFill>
                <a:latin typeface="Calibri" panose="020F0502020204030204" pitchFamily="34" charset="0"/>
              </a:rPr>
              <a:t>With the increasing number of matches with time, the data related to cricket matches and the individual player are increasing rapidly. The Indian Premier League (IPL) is a professional Twenty20 cricket league that is governed by the Board of Control for Cricket in India (BCCI). </a:t>
            </a:r>
          </a:p>
          <a:p>
            <a:pPr>
              <a:buFont typeface="Wingdings" panose="05000000000000000000" pitchFamily="2" charset="2"/>
              <a:buChar char="§"/>
            </a:pPr>
            <a:r>
              <a:rPr lang="en-US" sz="2400" b="0" i="0" u="none" strike="noStrike" baseline="0" dirty="0">
                <a:solidFill>
                  <a:srgbClr val="000000"/>
                </a:solidFill>
                <a:latin typeface="Calibri" panose="020F0502020204030204" pitchFamily="34" charset="0"/>
              </a:rPr>
              <a:t>The Indian Premier League is conducted every year and participating teams represent a city in India. As the technology is growing, and many betting sites are getting popular these days. </a:t>
            </a:r>
          </a:p>
        </p:txBody>
      </p:sp>
    </p:spTree>
    <p:extLst>
      <p:ext uri="{BB962C8B-B14F-4D97-AF65-F5344CB8AC3E}">
        <p14:creationId xmlns:p14="http://schemas.microsoft.com/office/powerpoint/2010/main" val="2996853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a:off x="371192" y="371192"/>
            <a:ext cx="11452634" cy="1240325"/>
          </a:xfrm>
        </p:spPr>
        <p:txBody>
          <a:bodyPr>
            <a:normAutofit/>
          </a:bodyPr>
          <a:lstStyle/>
          <a:p>
            <a:pPr algn="ctr"/>
            <a:r>
              <a:rPr lang="en-IN" sz="6000" u="sng" dirty="0">
                <a:solidFill>
                  <a:srgbClr val="002060"/>
                </a:solidFill>
                <a:latin typeface="Consolas" panose="020B0609020204030204" pitchFamily="49" charset="0"/>
              </a:rPr>
              <a:t>Project Abstract</a:t>
            </a:r>
          </a:p>
        </p:txBody>
      </p:sp>
      <p:sp>
        <p:nvSpPr>
          <p:cNvPr id="3" name="Content Placeholder 2">
            <a:extLst>
              <a:ext uri="{FF2B5EF4-FFF2-40B4-BE49-F238E27FC236}">
                <a16:creationId xmlns:a16="http://schemas.microsoft.com/office/drawing/2014/main" id="{7049D0FC-16F7-40CE-879C-19F59234F995}"/>
              </a:ext>
            </a:extLst>
          </p:cNvPr>
          <p:cNvSpPr>
            <a:spLocks noGrp="1"/>
          </p:cNvSpPr>
          <p:nvPr>
            <p:ph idx="1"/>
          </p:nvPr>
        </p:nvSpPr>
        <p:spPr>
          <a:xfrm>
            <a:off x="371191" y="1783533"/>
            <a:ext cx="11452633" cy="4703275"/>
          </a:xfrm>
        </p:spPr>
        <p:txBody>
          <a:bodyPr>
            <a:normAutofit/>
          </a:bodyPr>
          <a:lstStyle/>
          <a:p>
            <a:pPr>
              <a:buFont typeface="Wingdings" panose="05000000000000000000" pitchFamily="2" charset="2"/>
              <a:buChar char="§"/>
            </a:pPr>
            <a:r>
              <a:rPr lang="en-US" sz="2300" b="0" i="0" u="none" strike="noStrike" baseline="0" dirty="0">
                <a:solidFill>
                  <a:srgbClr val="000000"/>
                </a:solidFill>
                <a:latin typeface="Calibri" panose="020F0502020204030204" pitchFamily="34" charset="0"/>
              </a:rPr>
              <a:t>As a result, people tend to rely indirectly on predictions such as the winner of the team, expected score. Hence, to make such predictions, we use various different machine learning algorithms to predict the outcome of a particular match and try to have the most efficient outcome of winning the matches on their previous history. </a:t>
            </a:r>
          </a:p>
          <a:p>
            <a:pPr>
              <a:buFont typeface="Wingdings" panose="05000000000000000000" pitchFamily="2" charset="2"/>
              <a:buChar char="§"/>
            </a:pPr>
            <a:r>
              <a:rPr lang="en-US" sz="2300" b="0" i="0" u="none" strike="noStrike" baseline="0" dirty="0">
                <a:solidFill>
                  <a:srgbClr val="000000"/>
                </a:solidFill>
                <a:latin typeface="Calibri" panose="020F0502020204030204" pitchFamily="34" charset="0"/>
              </a:rPr>
              <a:t>In the following website, the prediction of the winner of the match will be done based on some inputs from the user such as the team 1, team 2, the city played and toss winner. </a:t>
            </a:r>
          </a:p>
          <a:p>
            <a:pPr>
              <a:buFont typeface="Wingdings" panose="05000000000000000000" pitchFamily="2" charset="2"/>
              <a:buChar char="§"/>
            </a:pPr>
            <a:r>
              <a:rPr lang="en-US" sz="2300" b="0" i="0" u="none" strike="noStrike" baseline="0" dirty="0">
                <a:solidFill>
                  <a:srgbClr val="000000"/>
                </a:solidFill>
                <a:latin typeface="Calibri" panose="020F0502020204030204" pitchFamily="34" charset="0"/>
              </a:rPr>
              <a:t>Also, the user also has to choose the machine learning algorithm via which they want their prediction to be made. </a:t>
            </a:r>
          </a:p>
          <a:p>
            <a:pPr>
              <a:buFont typeface="Wingdings" panose="05000000000000000000" pitchFamily="2" charset="2"/>
              <a:buChar char="§"/>
            </a:pPr>
            <a:r>
              <a:rPr lang="en-US" sz="2300" b="0" i="0" u="none" strike="noStrike" baseline="0" dirty="0">
                <a:solidFill>
                  <a:srgbClr val="000000"/>
                </a:solidFill>
                <a:latin typeface="Calibri" panose="020F0502020204030204" pitchFamily="34" charset="0"/>
              </a:rPr>
              <a:t>Once, the prediction made, the user can be sure of the outcome by checking it out using different machine learning algorithms given in the options and can get the results before the match is played. </a:t>
            </a:r>
            <a:endParaRPr lang="en-IN" sz="2300" dirty="0">
              <a:latin typeface="Consolas" panose="020B0609020204030204" pitchFamily="49" charset="0"/>
            </a:endParaRPr>
          </a:p>
        </p:txBody>
      </p:sp>
    </p:spTree>
    <p:extLst>
      <p:ext uri="{BB962C8B-B14F-4D97-AF65-F5344CB8AC3E}">
        <p14:creationId xmlns:p14="http://schemas.microsoft.com/office/powerpoint/2010/main" val="3120405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27C5-28AF-4120-BB55-68914B8BA979}"/>
              </a:ext>
            </a:extLst>
          </p:cNvPr>
          <p:cNvSpPr>
            <a:spLocks noGrp="1"/>
          </p:cNvSpPr>
          <p:nvPr>
            <p:ph type="title"/>
          </p:nvPr>
        </p:nvSpPr>
        <p:spPr>
          <a:xfrm rot="20705651">
            <a:off x="369683" y="2725093"/>
            <a:ext cx="11452634" cy="1240325"/>
          </a:xfrm>
        </p:spPr>
        <p:txBody>
          <a:bodyPr>
            <a:normAutofit/>
          </a:bodyPr>
          <a:lstStyle/>
          <a:p>
            <a:pPr algn="ctr"/>
            <a:r>
              <a:rPr lang="en-IN" sz="6000" u="sng" dirty="0">
                <a:solidFill>
                  <a:srgbClr val="002060"/>
                </a:solidFill>
                <a:latin typeface="Consolas" panose="020B0609020204030204" pitchFamily="49" charset="0"/>
              </a:rPr>
              <a:t>Build</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B9BDA42C-D1A5-438F-8C41-1A62606ACCCD}"/>
                  </a:ext>
                </a:extLst>
              </p14:cNvPr>
              <p14:cNvContentPartPr/>
              <p14:nvPr/>
            </p14:nvContentPartPr>
            <p14:xfrm>
              <a:off x="10773663" y="1358052"/>
              <a:ext cx="360" cy="3960"/>
            </p14:xfrm>
          </p:contentPart>
        </mc:Choice>
        <mc:Fallback xmlns="">
          <p:pic>
            <p:nvPicPr>
              <p:cNvPr id="3" name="Ink 2">
                <a:extLst>
                  <a:ext uri="{FF2B5EF4-FFF2-40B4-BE49-F238E27FC236}">
                    <a16:creationId xmlns:a16="http://schemas.microsoft.com/office/drawing/2014/main" id="{B9BDA42C-D1A5-438F-8C41-1A62606ACCCD}"/>
                  </a:ext>
                </a:extLst>
              </p:cNvPr>
              <p:cNvPicPr/>
              <p:nvPr/>
            </p:nvPicPr>
            <p:blipFill>
              <a:blip r:embed="rId4"/>
              <a:stretch>
                <a:fillRect/>
              </a:stretch>
            </p:blipFill>
            <p:spPr>
              <a:xfrm>
                <a:off x="10756023" y="1250052"/>
                <a:ext cx="36000" cy="219600"/>
              </a:xfrm>
              <a:prstGeom prst="rect">
                <a:avLst/>
              </a:prstGeom>
            </p:spPr>
          </p:pic>
        </mc:Fallback>
      </mc:AlternateContent>
      <p:pic>
        <p:nvPicPr>
          <p:cNvPr id="5" name="Picture 4">
            <a:extLst>
              <a:ext uri="{FF2B5EF4-FFF2-40B4-BE49-F238E27FC236}">
                <a16:creationId xmlns:a16="http://schemas.microsoft.com/office/drawing/2014/main" id="{1AC6443D-E9B1-46E6-9C2D-14F6133CC6BB}"/>
              </a:ext>
            </a:extLst>
          </p:cNvPr>
          <p:cNvPicPr>
            <a:picLocks noChangeAspect="1"/>
          </p:cNvPicPr>
          <p:nvPr/>
        </p:nvPicPr>
        <p:blipFill>
          <a:blip r:embed="rId5"/>
          <a:stretch>
            <a:fillRect/>
          </a:stretch>
        </p:blipFill>
        <p:spPr>
          <a:xfrm>
            <a:off x="9076098" y="3892235"/>
            <a:ext cx="2539497" cy="2539497"/>
          </a:xfrm>
          <a:prstGeom prst="rect">
            <a:avLst/>
          </a:prstGeom>
        </p:spPr>
      </p:pic>
    </p:spTree>
    <p:extLst>
      <p:ext uri="{BB962C8B-B14F-4D97-AF65-F5344CB8AC3E}">
        <p14:creationId xmlns:p14="http://schemas.microsoft.com/office/powerpoint/2010/main" val="131069357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2.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{46750FDA-35A6-47FC-8498-DE2C48152AB7}tf11531919_win32</Template>
  <TotalTime>411</TotalTime>
  <Words>1568</Words>
  <Application>Microsoft Office PowerPoint</Application>
  <PresentationFormat>Widescreen</PresentationFormat>
  <Paragraphs>169</Paragraphs>
  <Slides>41</Slides>
  <Notes>41</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Avenir Next LT Pro</vt:lpstr>
      <vt:lpstr>Avenir Next LT Pro Light</vt:lpstr>
      <vt:lpstr>Calibri</vt:lpstr>
      <vt:lpstr>Consolas</vt:lpstr>
      <vt:lpstr>Garamond</vt:lpstr>
      <vt:lpstr>Wingdings</vt:lpstr>
      <vt:lpstr>SavonVTI</vt:lpstr>
      <vt:lpstr>IPL Match Predictor</vt:lpstr>
      <vt:lpstr>Idea</vt:lpstr>
      <vt:lpstr>Project Idea</vt:lpstr>
      <vt:lpstr>Software Requirements</vt:lpstr>
      <vt:lpstr>Project Software Requirements</vt:lpstr>
      <vt:lpstr>Abstract</vt:lpstr>
      <vt:lpstr>Project Abstract</vt:lpstr>
      <vt:lpstr>Project Abstract</vt:lpstr>
      <vt:lpstr>Build</vt:lpstr>
      <vt:lpstr>Project Build</vt:lpstr>
      <vt:lpstr>Project Build</vt:lpstr>
      <vt:lpstr>Webpage Flow</vt:lpstr>
      <vt:lpstr>Outline of different webpages flow</vt:lpstr>
      <vt:lpstr>ER Diagram</vt:lpstr>
      <vt:lpstr>Database Design (ER Diagram)</vt:lpstr>
      <vt:lpstr>Expectation !!!</vt:lpstr>
      <vt:lpstr>Expected Result</vt:lpstr>
      <vt:lpstr>Innovation</vt:lpstr>
      <vt:lpstr>Innovative idea used</vt:lpstr>
      <vt:lpstr>Screenshots of the UI Design</vt:lpstr>
      <vt:lpstr>Sign-Up Page</vt:lpstr>
      <vt:lpstr>Log-In Page</vt:lpstr>
      <vt:lpstr>Dashboard</vt:lpstr>
      <vt:lpstr>Selection of Teams and Algorithm</vt:lpstr>
      <vt:lpstr>Result of Algorithm Used</vt:lpstr>
      <vt:lpstr>Implementation Structure</vt:lpstr>
      <vt:lpstr>SignUp Form</vt:lpstr>
      <vt:lpstr>LogIn Form</vt:lpstr>
      <vt:lpstr>TeamSelection Form</vt:lpstr>
      <vt:lpstr>CriteriaSelection Form</vt:lpstr>
      <vt:lpstr>AlgorithmSelection Form</vt:lpstr>
      <vt:lpstr>Footer Form</vt:lpstr>
      <vt:lpstr>Database Design</vt:lpstr>
      <vt:lpstr>Previous Year Dataset Structure</vt:lpstr>
      <vt:lpstr>Previous Year Dataset Values(25)</vt:lpstr>
      <vt:lpstr>User input values table structure</vt:lpstr>
      <vt:lpstr>User info table structure</vt:lpstr>
      <vt:lpstr>Video Demo !!!</vt:lpstr>
      <vt:lpstr>PowerPoint Presentation</vt:lpstr>
      <vt:lpstr>Any Questions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Match Predictor</dc:title>
  <dc:creator>Varun Bhattacharya</dc:creator>
  <cp:lastModifiedBy>Varun Bhattacharya</cp:lastModifiedBy>
  <cp:revision>132</cp:revision>
  <dcterms:created xsi:type="dcterms:W3CDTF">2022-04-09T12:59:10Z</dcterms:created>
  <dcterms:modified xsi:type="dcterms:W3CDTF">2022-05-09T17:03:22Z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